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notesSlides/notesSlide16.xml" ContentType="application/vnd.openxmlformats-officedocument.presentationml.notesSlide+xml"/>
  <Override PartName="/ppt/tags/tag241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230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notesSlides/notesSlide30.xml" ContentType="application/vnd.openxmlformats-officedocument.presentationml.notesSlide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Default Extension="emf" ContentType="image/x-emf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35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ppt/notesSlides/notesSlide24.xml" ContentType="application/vnd.openxmlformats-officedocument.presentationml.notesSlide+xml"/>
  <Override PartName="/ppt/tags/tag213.xml" ContentType="application/vnd.openxmlformats-officedocument.presentationml.tags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notesSlides/notesSlide13.xml" ContentType="application/vnd.openxmlformats-officedocument.presentationml.notesSlide+xml"/>
  <Override PartName="/ppt/tags/tag186.xml" ContentType="application/vnd.openxmlformats-officedocument.presentationml.tags+xml"/>
  <Override PartName="/ppt/tags/tag197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slides/slide38.xml" ContentType="application/vnd.openxmlformats-officedocument.presentationml.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tags/tag120.xml" ContentType="application/vnd.openxmlformats-officedocument.presentationml.tags+xml"/>
  <Override PartName="/ppt/tags/tag207.xml" ContentType="application/vnd.openxmlformats-officedocument.presentationml.tags+xml"/>
  <Override PartName="/ppt/tags/tag218.xml" ContentType="application/vnd.openxmlformats-officedocument.presentationml.tags+xml"/>
  <Override PartName="/ppt/notesSlides/notesSlide29.xml" ContentType="application/vnd.openxmlformats-officedocument.presentationml.notesSlide+xml"/>
  <Override PartName="/ppt/tags/tag25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243.xml" ContentType="application/vnd.openxmlformats-officedocument.presentationml.tags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221.xml" ContentType="application/vnd.openxmlformats-officedocument.presentationml.tags+xml"/>
  <Override PartName="/ppt/notesSlides/notesSlide32.xml" ContentType="application/vnd.openxmlformats-officedocument.presentationml.notesSlide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notesSlides/notesSlide9.xml" ContentType="application/vnd.openxmlformats-officedocument.presentationml.notesSlide+xml"/>
  <Override PartName="/ppt/tags/tag147.xml" ContentType="application/vnd.openxmlformats-officedocument.presentationml.tags+xml"/>
  <Override PartName="/ppt/notesSlides/notesSlide21.xml" ContentType="application/vnd.openxmlformats-officedocument.presentationml.notesSlide+xml"/>
  <Override PartName="/ppt/tags/tag194.xml" ContentType="application/vnd.openxmlformats-officedocument.presentationml.tags+xml"/>
  <Override PartName="/ppt/tags/tag32.xml" ContentType="application/vnd.openxmlformats-officedocument.presentationml.tags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slides/slide46.xml" ContentType="application/vnd.openxmlformats-officedocument.presentationml.slide+xml"/>
  <Override PartName="/ppt/tags/tag226.xml" ContentType="application/vnd.openxmlformats-officedocument.presentationml.tags+xml"/>
  <Override PartName="/ppt/tags/tag237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notesSlides/notesSlide15.xml" ContentType="application/vnd.openxmlformats-officedocument.presentationml.notesSlide+xml"/>
  <Override PartName="/ppt/tags/tag188.xml" ContentType="application/vnd.openxmlformats-officedocument.presentationml.tags+xml"/>
  <Override PartName="/ppt/tags/tag199.xml" ContentType="application/vnd.openxmlformats-officedocument.presentationml.tags+xml"/>
  <Override PartName="/ppt/tags/tag204.xml" ContentType="application/vnd.openxmlformats-officedocument.presentationml.tags+xml"/>
  <Override PartName="/ppt/notesSlides/notesSlide26.xml" ContentType="application/vnd.openxmlformats-officedocument.presentationml.notesSlide+xml"/>
  <Override PartName="/ppt/tags/tag251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0.xml" ContentType="application/vnd.openxmlformats-officedocument.presentationml.tags+xml"/>
  <Override PartName="/ppt/notesSlides/notesSlide6.xml" ContentType="application/vnd.openxmlformats-officedocument.presentationml.notesSlide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charts/chart2.xml" ContentType="application/vnd.openxmlformats-officedocument.drawingml.chart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tags/tag209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4.xml" ContentType="application/vnd.openxmlformats-officedocument.presentationml.tags+xml"/>
  <Override PartName="/ppt/drawings/drawing2.xml" ContentType="application/vnd.openxmlformats-officedocument.drawingml.chartshape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ags/tag245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234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01.xml" ContentType="application/vnd.openxmlformats-officedocument.presentationml.tags+xml"/>
  <Override PartName="/ppt/notesSlides/notesSlide23.xml" ContentType="application/vnd.openxmlformats-officedocument.presentationml.notesSlide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notesSlides/notesSlide12.xml" ContentType="application/vnd.openxmlformats-officedocument.presentationml.notesSlide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slides/slide48.xml" ContentType="application/vnd.openxmlformats-officedocument.presentationml.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141.xml" ContentType="application/vnd.openxmlformats-officedocument.presentationml.tags+xml"/>
  <Override PartName="/ppt/tags/tag228.xml" ContentType="application/vnd.openxmlformats-officedocument.presentationml.tags+xml"/>
  <Override PartName="/ppt/tags/tag239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tags/tag217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notesSlides/notesSlide17.xml" ContentType="application/vnd.openxmlformats-officedocument.presentationml.notesSlide+xml"/>
  <Override PartName="/ppt/tags/tag206.xml" ContentType="application/vnd.openxmlformats-officedocument.presentationml.tags+xml"/>
  <Override PartName="/ppt/notesSlides/notesSlide28.xml" ContentType="application/vnd.openxmlformats-officedocument.presentationml.notesSlide+xml"/>
  <Override PartName="/ppt/tags/tag253.xml" ContentType="application/vnd.openxmlformats-officedocument.presentationml.tags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Default Extension="wdp" ContentType="image/vnd.ms-photo"/>
  <Default Extension="vml" ContentType="application/vnd.openxmlformats-officedocument.vmlDrawing"/>
  <Override PartName="/ppt/tags/tag53.xml" ContentType="application/vnd.openxmlformats-officedocument.presentationml.tags+xml"/>
  <Override PartName="/ppt/notesSlides/notesSlide8.xml" ContentType="application/vnd.openxmlformats-officedocument.presentationml.notesSlide+xml"/>
  <Override PartName="/ppt/tags/tag157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charts/chart4.xml" ContentType="application/vnd.openxmlformats-officedocument.drawingml.chart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slides/slide34.xml" ContentType="application/vnd.openxmlformats-officedocument.presentationml.slide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notesSlides/notesSlide25.xml" ContentType="application/vnd.openxmlformats-officedocument.presentationml.notesSlide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notesSlides/notesSlide14.xml" ContentType="application/vnd.openxmlformats-officedocument.presentationml.notesSlide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132.xml" ContentType="application/vnd.openxmlformats-officedocument.presentationml.tags+xml"/>
  <Override PartName="/ppt/tags/tag219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notesSlides/notesSlide19.xml" ContentType="application/vnd.openxmlformats-officedocument.presentationml.notesSlide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notesSlides/notesSlide22.xml" ContentType="application/vnd.openxmlformats-officedocument.presentationml.notesSlide+xml"/>
  <Override PartName="/ppt/tags/tag211.xml" ContentType="application/vnd.openxmlformats-officedocument.presentationml.tags+xml"/>
  <Override PartName="/ppt/notesSlides/notesSlide33.xml" ContentType="application/vnd.openxmlformats-officedocument.presentationml.notesSlide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tags/tag227.xml" ContentType="application/vnd.openxmlformats-officedocument.presentationml.tags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tags/tag205.xml" ContentType="application/vnd.openxmlformats-officedocument.presentationml.tags+xml"/>
  <Override PartName="/ppt/notesSlides/notesSlide27.xml" ContentType="application/vnd.openxmlformats-officedocument.presentationml.notesSlide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8" r:id="rId1"/>
  </p:sldMasterIdLst>
  <p:notesMasterIdLst>
    <p:notesMasterId r:id="rId52"/>
  </p:notesMasterIdLst>
  <p:handoutMasterIdLst>
    <p:handoutMasterId r:id="rId53"/>
  </p:handoutMasterIdLst>
  <p:sldIdLst>
    <p:sldId id="258" r:id="rId2"/>
    <p:sldId id="340" r:id="rId3"/>
    <p:sldId id="342" r:id="rId4"/>
    <p:sldId id="368" r:id="rId5"/>
    <p:sldId id="345" r:id="rId6"/>
    <p:sldId id="391" r:id="rId7"/>
    <p:sldId id="393" r:id="rId8"/>
    <p:sldId id="491" r:id="rId9"/>
    <p:sldId id="495" r:id="rId10"/>
    <p:sldId id="496" r:id="rId11"/>
    <p:sldId id="498" r:id="rId12"/>
    <p:sldId id="500" r:id="rId13"/>
    <p:sldId id="399" r:id="rId14"/>
    <p:sldId id="398" r:id="rId15"/>
    <p:sldId id="400" r:id="rId16"/>
    <p:sldId id="401" r:id="rId17"/>
    <p:sldId id="402" r:id="rId18"/>
    <p:sldId id="514" r:id="rId19"/>
    <p:sldId id="440" r:id="rId20"/>
    <p:sldId id="445" r:id="rId21"/>
    <p:sldId id="448" r:id="rId22"/>
    <p:sldId id="449" r:id="rId23"/>
    <p:sldId id="515" r:id="rId24"/>
    <p:sldId id="350" r:id="rId25"/>
    <p:sldId id="353" r:id="rId26"/>
    <p:sldId id="354" r:id="rId27"/>
    <p:sldId id="414" r:id="rId28"/>
    <p:sldId id="416" r:id="rId29"/>
    <p:sldId id="516" r:id="rId30"/>
    <p:sldId id="421" r:id="rId31"/>
    <p:sldId id="422" r:id="rId32"/>
    <p:sldId id="427" r:id="rId33"/>
    <p:sldId id="428" r:id="rId34"/>
    <p:sldId id="429" r:id="rId35"/>
    <p:sldId id="430" r:id="rId36"/>
    <p:sldId id="434" r:id="rId37"/>
    <p:sldId id="436" r:id="rId38"/>
    <p:sldId id="460" r:id="rId39"/>
    <p:sldId id="461" r:id="rId40"/>
    <p:sldId id="464" r:id="rId41"/>
    <p:sldId id="467" r:id="rId42"/>
    <p:sldId id="468" r:id="rId43"/>
    <p:sldId id="517" r:id="rId44"/>
    <p:sldId id="518" r:id="rId45"/>
    <p:sldId id="519" r:id="rId46"/>
    <p:sldId id="520" r:id="rId47"/>
    <p:sldId id="521" r:id="rId48"/>
    <p:sldId id="522" r:id="rId49"/>
    <p:sldId id="523" r:id="rId50"/>
    <p:sldId id="524" r:id="rId51"/>
  </p:sldIdLst>
  <p:sldSz cx="9144000" cy="5148263"/>
  <p:notesSz cx="6797675" cy="9926638"/>
  <p:custDataLst>
    <p:tags r:id="rId54"/>
  </p:custDataLst>
  <p:defaultTextStyle>
    <a:defPPr>
      <a:defRPr lang="de-DE"/>
    </a:defPPr>
    <a:lvl1pPr marL="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91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983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974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966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957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6" pos="5533" userDrawn="1">
          <p15:clr>
            <a:srgbClr val="A4A3A4"/>
          </p15:clr>
        </p15:guide>
        <p15:guide id="7" pos="226" userDrawn="1">
          <p15:clr>
            <a:srgbClr val="A4A3A4"/>
          </p15:clr>
        </p15:guide>
        <p15:guide id="8" pos="2881" userDrawn="1">
          <p15:clr>
            <a:srgbClr val="A4A3A4"/>
          </p15:clr>
        </p15:guide>
        <p15:guide id="9" pos="2789" userDrawn="1">
          <p15:clr>
            <a:srgbClr val="A4A3A4"/>
          </p15:clr>
        </p15:guide>
        <p15:guide id="10" pos="2970" userDrawn="1">
          <p15:clr>
            <a:srgbClr val="A4A3A4"/>
          </p15:clr>
        </p15:guide>
        <p15:guide id="13" orient="horz" pos="3121">
          <p15:clr>
            <a:srgbClr val="A4A3A4"/>
          </p15:clr>
        </p15:guide>
        <p15:guide id="18" orient="horz" pos="2982" userDrawn="1">
          <p15:clr>
            <a:srgbClr val="A4A3A4"/>
          </p15:clr>
        </p15:guide>
        <p15:guide id="19" pos="2878">
          <p15:clr>
            <a:srgbClr val="A4A3A4"/>
          </p15:clr>
        </p15:guide>
        <p15:guide id="20" orient="horz" pos="193" userDrawn="1">
          <p15:clr>
            <a:srgbClr val="A4A3A4"/>
          </p15:clr>
        </p15:guide>
        <p15:guide id="21" orient="horz" pos="408">
          <p15:clr>
            <a:srgbClr val="A4A3A4"/>
          </p15:clr>
        </p15:guide>
        <p15:guide id="22" orient="horz" pos="578" userDrawn="1">
          <p15:clr>
            <a:srgbClr val="A4A3A4"/>
          </p15:clr>
        </p15:guide>
        <p15:guide id="23" orient="horz" pos="737" userDrawn="1">
          <p15:clr>
            <a:srgbClr val="A4A3A4"/>
          </p15:clr>
        </p15:guide>
        <p15:guide id="24" orient="horz" pos="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ADD00"/>
    <a:srgbClr val="547977"/>
    <a:srgbClr val="F96915"/>
    <a:srgbClr val="FDFDFD"/>
    <a:srgbClr val="2B4E9A"/>
    <a:srgbClr val="FFFFFF"/>
    <a:srgbClr val="199FDC"/>
    <a:srgbClr val="72A677"/>
    <a:srgbClr val="948C7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50" autoAdjust="0"/>
    <p:restoredTop sz="91289" autoAdjust="0"/>
  </p:normalViewPr>
  <p:slideViewPr>
    <p:cSldViewPr>
      <p:cViewPr varScale="1">
        <p:scale>
          <a:sx n="109" d="100"/>
          <a:sy n="109" d="100"/>
        </p:scale>
        <p:origin x="-696" y="-62"/>
      </p:cViewPr>
      <p:guideLst>
        <p:guide orient="horz" pos="3121"/>
        <p:guide orient="horz" pos="2982"/>
        <p:guide orient="horz" pos="193"/>
        <p:guide orient="horz" pos="408"/>
        <p:guide orient="horz" pos="578"/>
        <p:guide orient="horz" pos="737"/>
        <p:guide orient="horz" pos="736"/>
        <p:guide pos="5533"/>
        <p:guide pos="226"/>
        <p:guide pos="2881"/>
        <p:guide pos="2789"/>
        <p:guide pos="2970"/>
        <p:guide pos="2878"/>
      </p:guideLst>
    </p:cSldViewPr>
  </p:slideViewPr>
  <p:outlineViewPr>
    <p:cViewPr>
      <p:scale>
        <a:sx n="33" d="100"/>
        <a:sy n="33" d="100"/>
      </p:scale>
      <p:origin x="0" y="-414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euille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euille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2270226248036799"/>
          <c:y val="8.8984627940556602E-2"/>
          <c:w val="0.80235136993423473"/>
          <c:h val="0.81436601465457725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Tele</c:v>
                </c:pt>
              </c:strCache>
            </c:strRef>
          </c:tx>
          <c:spPr>
            <a:solidFill>
              <a:srgbClr val="FA6914"/>
            </a:solidFill>
          </c:spPr>
          <c:dPt>
            <c:idx val="0"/>
            <c:spPr>
              <a:solidFill>
                <a:srgbClr val="FA6914">
                  <a:alpha val="50000"/>
                </a:srgbClr>
              </a:solidFill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  <a:alpha val="50000"/>
                </a:schemeClr>
              </a:solidFill>
            </c:spPr>
          </c:dPt>
          <c:dPt>
            <c:idx val="2"/>
            <c:spPr>
              <a:solidFill>
                <a:srgbClr val="547977">
                  <a:alpha val="50000"/>
                </a:srgbClr>
              </a:solidFill>
            </c:spPr>
          </c:dPt>
          <c:dPt>
            <c:idx val="3"/>
            <c:spPr>
              <a:solidFill>
                <a:schemeClr val="accent6">
                  <a:alpha val="50000"/>
                </a:schemeClr>
              </a:solidFill>
            </c:spPr>
          </c:dPt>
          <c:dPt>
            <c:idx val="4"/>
            <c:spPr>
              <a:solidFill>
                <a:schemeClr val="accent6">
                  <a:alpha val="70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STILL 
RX 20-16 </c:v>
                </c:pt>
                <c:pt idx="1">
                  <c:v>Linde 
E16</c:v>
                </c:pt>
                <c:pt idx="2">
                  <c:v>Jungheinrich 
EFG 216k</c:v>
                </c:pt>
                <c:pt idx="3">
                  <c:v>Toyota 
8FBET16</c:v>
                </c:pt>
                <c:pt idx="4">
                  <c:v>Hyster 
J1.6 XNT</c:v>
                </c:pt>
              </c:strCache>
            </c:strRef>
          </c:cat>
          <c:val>
            <c:numRef>
              <c:f>Tabelle1!$B$2:$B$6</c:f>
              <c:numCache>
                <c:formatCode>0</c:formatCode>
                <c:ptCount val="5"/>
                <c:pt idx="0">
                  <c:v>5450</c:v>
                </c:pt>
                <c:pt idx="1">
                  <c:v>4000</c:v>
                </c:pt>
                <c:pt idx="2">
                  <c:v>4500</c:v>
                </c:pt>
                <c:pt idx="3">
                  <c:v>4465</c:v>
                </c:pt>
                <c:pt idx="4">
                  <c:v>3320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Dreifach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FA6914"/>
              </a:solidFill>
            </c:spPr>
          </c:dPt>
          <c:dPt>
            <c:idx val="1"/>
            <c:spPr>
              <a:solidFill>
                <a:srgbClr val="547977"/>
              </a:solidFill>
            </c:spPr>
          </c:dPt>
          <c:dPt>
            <c:idx val="2"/>
            <c:spPr>
              <a:solidFill>
                <a:srgbClr val="547977"/>
              </a:solidFill>
            </c:spPr>
          </c:dPt>
          <c:dPt>
            <c:idx val="3"/>
            <c:spPr>
              <a:solidFill>
                <a:srgbClr val="547977"/>
              </a:solidFill>
            </c:spPr>
          </c:dPt>
          <c:dPt>
            <c:idx val="4"/>
            <c:spPr>
              <a:solidFill>
                <a:srgbClr val="54797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Tabelle1!$A$2:$A$6</c:f>
              <c:strCache>
                <c:ptCount val="5"/>
                <c:pt idx="0">
                  <c:v>STILL 
RX 20-16 </c:v>
                </c:pt>
                <c:pt idx="1">
                  <c:v>Linde 
E16</c:v>
                </c:pt>
                <c:pt idx="2">
                  <c:v>Jungheinrich 
EFG 216k</c:v>
                </c:pt>
                <c:pt idx="3">
                  <c:v>Toyota 
8FBET16</c:v>
                </c:pt>
                <c:pt idx="4">
                  <c:v>Hyster 
J1.6 XNT</c:v>
                </c:pt>
              </c:strCache>
            </c:strRef>
          </c:cat>
          <c:val>
            <c:numRef>
              <c:f>Tabelle1!$C$2:$C$6</c:f>
              <c:numCache>
                <c:formatCode>0</c:formatCode>
                <c:ptCount val="5"/>
                <c:pt idx="0">
                  <c:v>4500</c:v>
                </c:pt>
                <c:pt idx="1">
                  <c:v>4000</c:v>
                </c:pt>
                <c:pt idx="2">
                  <c:v>5000</c:v>
                </c:pt>
                <c:pt idx="3">
                  <c:v>4265</c:v>
                </c:pt>
                <c:pt idx="4">
                  <c:v>3898</c:v>
                </c:pt>
              </c:numCache>
            </c:numRef>
          </c:val>
        </c:ser>
        <c:dLbls/>
        <c:axId val="280577920"/>
        <c:axId val="280579456"/>
      </c:barChart>
      <c:catAx>
        <c:axId val="280577920"/>
        <c:scaling>
          <c:orientation val="minMax"/>
        </c:scaling>
        <c:axPos val="l"/>
        <c:numFmt formatCode="General" sourceLinked="0"/>
        <c:tickLblPos val="nextTo"/>
        <c:spPr>
          <a:ln w="28575"/>
        </c:spPr>
        <c:txPr>
          <a:bodyPr anchor="b"/>
          <a:lstStyle/>
          <a:p>
            <a:pPr>
              <a:defRPr lang="de-DE" sz="800" b="1"/>
            </a:pPr>
            <a:endParaRPr lang="fr-FR"/>
          </a:p>
        </c:txPr>
        <c:crossAx val="280579456"/>
        <c:crosses val="autoZero"/>
        <c:auto val="1"/>
        <c:lblAlgn val="ctr"/>
        <c:lblOffset val="100"/>
      </c:catAx>
      <c:valAx>
        <c:axId val="280579456"/>
        <c:scaling>
          <c:orientation val="minMax"/>
          <c:min val="0"/>
        </c:scaling>
        <c:axPos val="b"/>
        <c:majorGridlines>
          <c:spPr>
            <a:ln w="6350">
              <a:solidFill>
                <a:schemeClr val="accent3"/>
              </a:solidFill>
              <a:prstDash val="solid"/>
            </a:ln>
          </c:spPr>
        </c:majorGridlines>
        <c:numFmt formatCode="#\ &quot;mm&quot;" sourceLinked="0"/>
        <c:tickLblPos val="nextTo"/>
        <c:txPr>
          <a:bodyPr/>
          <a:lstStyle/>
          <a:p>
            <a:pPr>
              <a:defRPr lang="de-DE" sz="1200"/>
            </a:pPr>
            <a:endParaRPr lang="fr-FR"/>
          </a:p>
        </c:txPr>
        <c:crossAx val="280577920"/>
        <c:crosses val="autoZero"/>
        <c:crossBetween val="between"/>
      </c:valAx>
    </c:plotArea>
    <c:plotVisOnly val="1"/>
    <c:dispBlanksAs val="gap"/>
  </c:chart>
  <c:spPr>
    <a:ln w="12700"/>
  </c:spPr>
  <c:txPr>
    <a:bodyPr/>
    <a:lstStyle/>
    <a:p>
      <a:pPr>
        <a:defRPr sz="1800"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7665854877458503"/>
          <c:y val="8.8967971530249157E-2"/>
          <c:w val="0.76972194232551949"/>
          <c:h val="0.81440076218230728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1"/>
            <c:spPr>
              <a:solidFill>
                <a:srgbClr val="547977"/>
              </a:solidFill>
            </c:spPr>
          </c:dPt>
          <c:dPt>
            <c:idx val="2"/>
            <c:spPr>
              <a:solidFill>
                <a:srgbClr val="547977"/>
              </a:solidFill>
            </c:spPr>
          </c:dPt>
          <c:dPt>
            <c:idx val="3"/>
            <c:spPr>
              <a:solidFill>
                <a:srgbClr val="547977"/>
              </a:solidFill>
            </c:spPr>
          </c:dPt>
          <c:dPt>
            <c:idx val="4"/>
            <c:spPr>
              <a:solidFill>
                <a:srgbClr val="547977"/>
              </a:solidFill>
            </c:spPr>
          </c:dPt>
          <c:dPt>
            <c:idx val="5"/>
            <c:spPr>
              <a:solidFill>
                <a:srgbClr val="547977"/>
              </a:solidFill>
            </c:spPr>
          </c:dPt>
          <c:dPt>
            <c:idx val="6"/>
            <c:spPr>
              <a:solidFill>
                <a:srgbClr val="547977"/>
              </a:solidFill>
            </c:spPr>
          </c:dPt>
          <c:dPt>
            <c:idx val="7"/>
            <c:spPr>
              <a:solidFill>
                <a:srgbClr val="547977"/>
              </a:solidFill>
            </c:spPr>
          </c:dPt>
          <c:dLbls>
            <c:dLbl>
              <c:idx val="5"/>
              <c:delete val="1"/>
            </c:dLbl>
            <c:dLbl>
              <c:idx val="6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STILL 
RX 20-16C</c:v>
                </c:pt>
                <c:pt idx="1">
                  <c:v>Linde E16C</c:v>
                </c:pt>
                <c:pt idx="2">
                  <c:v>Jungheinrich 
EFG 216k</c:v>
                </c:pt>
                <c:pt idx="3">
                  <c:v>Toyota 
8FBEK16T</c:v>
                </c:pt>
                <c:pt idx="4">
                  <c:v>Hyster 
J1.6 XNT</c:v>
                </c:pt>
                <c:pt idx="5">
                  <c:v>Crown 
SCT 6020</c:v>
                </c:pt>
                <c:pt idx="6">
                  <c:v>Mitsubishi 
FB16CPNT</c:v>
                </c:pt>
                <c:pt idx="7">
                  <c:v>Hyundai 
15BT-9 (1,5t)</c:v>
                </c:pt>
              </c:strCache>
            </c:strRef>
          </c:cat>
          <c:val>
            <c:numRef>
              <c:f>Tabelle1!$B$2:$B$9</c:f>
              <c:numCache>
                <c:formatCode>0</c:formatCode>
                <c:ptCount val="8"/>
                <c:pt idx="0">
                  <c:v>3311</c:v>
                </c:pt>
                <c:pt idx="1">
                  <c:v>3320</c:v>
                </c:pt>
                <c:pt idx="2">
                  <c:v>3343</c:v>
                </c:pt>
                <c:pt idx="3">
                  <c:v>3331</c:v>
                </c:pt>
                <c:pt idx="4">
                  <c:v>3257</c:v>
                </c:pt>
                <c:pt idx="5">
                  <c:v>3103</c:v>
                </c:pt>
                <c:pt idx="6">
                  <c:v>3103</c:v>
                </c:pt>
              </c:numCache>
            </c:numRef>
          </c:val>
        </c:ser>
        <c:dLbls/>
        <c:axId val="280860928"/>
        <c:axId val="280862720"/>
      </c:barChart>
      <c:catAx>
        <c:axId val="28086092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de-DE" sz="800" b="1"/>
            </a:pPr>
            <a:endParaRPr lang="fr-FR"/>
          </a:p>
        </c:txPr>
        <c:crossAx val="280862720"/>
        <c:crosses val="autoZero"/>
        <c:auto val="1"/>
        <c:lblAlgn val="ctr"/>
        <c:lblOffset val="100"/>
      </c:catAx>
      <c:valAx>
        <c:axId val="280862720"/>
        <c:scaling>
          <c:orientation val="minMax"/>
        </c:scaling>
        <c:axPos val="b"/>
        <c:majorGridlines>
          <c:spPr>
            <a:ln w="6350">
              <a:solidFill>
                <a:schemeClr val="accent3"/>
              </a:solidFill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lang="de-DE" sz="1200"/>
            </a:pPr>
            <a:endParaRPr lang="fr-FR"/>
          </a:p>
        </c:txPr>
        <c:crossAx val="280860928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7665854877458503"/>
          <c:y val="8.8967971530249157E-2"/>
          <c:w val="0.76972194232551949"/>
          <c:h val="0.81440076218230728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1"/>
            <c:spPr>
              <a:solidFill>
                <a:srgbClr val="547977"/>
              </a:solidFill>
            </c:spPr>
          </c:dPt>
          <c:dPt>
            <c:idx val="2"/>
            <c:spPr>
              <a:solidFill>
                <a:srgbClr val="547977"/>
              </a:solidFill>
            </c:spPr>
          </c:dPt>
          <c:dPt>
            <c:idx val="3"/>
            <c:spPr>
              <a:solidFill>
                <a:srgbClr val="547977"/>
              </a:solidFill>
            </c:spPr>
          </c:dPt>
          <c:dPt>
            <c:idx val="4"/>
            <c:spPr>
              <a:solidFill>
                <a:srgbClr val="547977"/>
              </a:solidFill>
            </c:spPr>
          </c:dPt>
          <c:dPt>
            <c:idx val="5"/>
            <c:spPr>
              <a:solidFill>
                <a:srgbClr val="547977"/>
              </a:solidFill>
            </c:spPr>
          </c:dPt>
          <c:dPt>
            <c:idx val="6"/>
            <c:spPr>
              <a:solidFill>
                <a:srgbClr val="547977"/>
              </a:solidFill>
            </c:spPr>
          </c:dPt>
          <c:dPt>
            <c:idx val="7"/>
            <c:spPr>
              <a:solidFill>
                <a:srgbClr val="54797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STILL 
RX 20-16 P</c:v>
                </c:pt>
                <c:pt idx="1">
                  <c:v>Linde 
E16P</c:v>
                </c:pt>
                <c:pt idx="2">
                  <c:v>Jungheinrich 
EFG 316</c:v>
                </c:pt>
                <c:pt idx="3">
                  <c:v>Toyota 
8FBEK16T</c:v>
                </c:pt>
                <c:pt idx="4">
                  <c:v>Hyster 
J1.6 XNT</c:v>
                </c:pt>
                <c:pt idx="5">
                  <c:v>Crown 
SCT 6040</c:v>
                </c:pt>
                <c:pt idx="6">
                  <c:v>Mitsubishi 
FB16CPN</c:v>
                </c:pt>
                <c:pt idx="7">
                  <c:v>Hyundai 
16B-9 </c:v>
                </c:pt>
              </c:strCache>
            </c:strRef>
          </c:cat>
          <c:val>
            <c:numRef>
              <c:f>Tabelle1!$B$2:$B$9</c:f>
              <c:numCache>
                <c:formatCode>0</c:formatCode>
                <c:ptCount val="8"/>
                <c:pt idx="0">
                  <c:v>3487</c:v>
                </c:pt>
                <c:pt idx="1">
                  <c:v>3479</c:v>
                </c:pt>
                <c:pt idx="2">
                  <c:v>3603</c:v>
                </c:pt>
                <c:pt idx="3">
                  <c:v>3618</c:v>
                </c:pt>
                <c:pt idx="4">
                  <c:v>3432</c:v>
                </c:pt>
                <c:pt idx="5">
                  <c:v>3215</c:v>
                </c:pt>
                <c:pt idx="6">
                  <c:v>3273</c:v>
                </c:pt>
                <c:pt idx="7">
                  <c:v>3495</c:v>
                </c:pt>
              </c:numCache>
            </c:numRef>
          </c:val>
        </c:ser>
        <c:dLbls/>
        <c:axId val="281261568"/>
        <c:axId val="281263104"/>
      </c:barChart>
      <c:catAx>
        <c:axId val="281261568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de-DE" sz="800" b="1"/>
            </a:pPr>
            <a:endParaRPr lang="fr-FR"/>
          </a:p>
        </c:txPr>
        <c:crossAx val="281263104"/>
        <c:crosses val="autoZero"/>
        <c:auto val="1"/>
        <c:lblAlgn val="ctr"/>
        <c:lblOffset val="100"/>
      </c:catAx>
      <c:valAx>
        <c:axId val="281263104"/>
        <c:scaling>
          <c:orientation val="minMax"/>
        </c:scaling>
        <c:axPos val="b"/>
        <c:majorGridlines>
          <c:spPr>
            <a:ln w="6350">
              <a:solidFill>
                <a:schemeClr val="accent3"/>
              </a:solidFill>
            </a:ln>
          </c:spPr>
        </c:majorGridlines>
        <c:numFmt formatCode="0" sourceLinked="1"/>
        <c:tickLblPos val="nextTo"/>
        <c:txPr>
          <a:bodyPr/>
          <a:lstStyle/>
          <a:p>
            <a:pPr>
              <a:defRPr lang="de-DE" sz="1200"/>
            </a:pPr>
            <a:endParaRPr lang="fr-FR"/>
          </a:p>
        </c:txPr>
        <c:crossAx val="281261568"/>
        <c:crosses val="autoZero"/>
        <c:crossBetween val="between"/>
        <c:majorUnit val="100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>
        <c:manualLayout>
          <c:layoutTarget val="inner"/>
          <c:xMode val="edge"/>
          <c:yMode val="edge"/>
          <c:x val="0.12270226248036799"/>
          <c:y val="8.8984627940556602E-2"/>
          <c:w val="0.80235136993423473"/>
          <c:h val="0.81436601465457725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mit Last</c:v>
                </c:pt>
              </c:strCache>
            </c:strRef>
          </c:tx>
          <c:spPr>
            <a:solidFill>
              <a:srgbClr val="FA6914"/>
            </a:solidFill>
          </c:spPr>
          <c:dPt>
            <c:idx val="0"/>
            <c:spPr>
              <a:solidFill>
                <a:srgbClr val="FA6914">
                  <a:alpha val="50000"/>
                </a:srgbClr>
              </a:solidFill>
            </c:spPr>
          </c:dPt>
          <c:dPt>
            <c:idx val="1"/>
            <c:spPr>
              <a:solidFill>
                <a:schemeClr val="accent6">
                  <a:alpha val="50000"/>
                </a:schemeClr>
              </a:solidFill>
            </c:spPr>
          </c:dPt>
          <c:dPt>
            <c:idx val="2"/>
            <c:spPr>
              <a:solidFill>
                <a:srgbClr val="547977">
                  <a:alpha val="50000"/>
                </a:srgbClr>
              </a:solidFill>
            </c:spPr>
          </c:dPt>
          <c:dPt>
            <c:idx val="3"/>
            <c:spPr>
              <a:solidFill>
                <a:srgbClr val="547977">
                  <a:alpha val="50000"/>
                </a:srgbClr>
              </a:solidFill>
            </c:spPr>
          </c:dPt>
          <c:dPt>
            <c:idx val="4"/>
            <c:spPr>
              <a:solidFill>
                <a:srgbClr val="547977">
                  <a:alpha val="70000"/>
                </a:srgbClr>
              </a:solidFill>
            </c:spPr>
          </c:dPt>
          <c:dPt>
            <c:idx val="5"/>
            <c:spPr>
              <a:gradFill flip="none" rotWithShape="1">
                <a:gsLst>
                  <a:gs pos="0">
                    <a:schemeClr val="accent6">
                      <a:tint val="66000"/>
                      <a:satMod val="160000"/>
                    </a:schemeClr>
                  </a:gs>
                  <a:gs pos="50000">
                    <a:schemeClr val="accent6">
                      <a:tint val="44500"/>
                      <a:satMod val="160000"/>
                    </a:schemeClr>
                  </a:gs>
                  <a:gs pos="100000">
                    <a:schemeClr val="accent6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Pt>
            <c:idx val="6"/>
            <c:spPr>
              <a:gradFill flip="none" rotWithShape="1">
                <a:gsLst>
                  <a:gs pos="0">
                    <a:schemeClr val="accent6">
                      <a:tint val="66000"/>
                      <a:satMod val="160000"/>
                    </a:schemeClr>
                  </a:gs>
                  <a:gs pos="50000">
                    <a:schemeClr val="accent6">
                      <a:tint val="44500"/>
                      <a:satMod val="160000"/>
                    </a:schemeClr>
                  </a:gs>
                  <a:gs pos="100000">
                    <a:schemeClr val="accent6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Pt>
            <c:idx val="7"/>
            <c:spPr>
              <a:gradFill flip="none" rotWithShape="1">
                <a:gsLst>
                  <a:gs pos="0">
                    <a:schemeClr val="accent6">
                      <a:tint val="66000"/>
                      <a:satMod val="160000"/>
                    </a:schemeClr>
                  </a:gs>
                  <a:gs pos="50000">
                    <a:schemeClr val="accent6">
                      <a:tint val="44500"/>
                      <a:satMod val="160000"/>
                    </a:schemeClr>
                  </a:gs>
                  <a:gs pos="100000">
                    <a:schemeClr val="accent6"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STILL 
RX 20-16 </c:v>
                </c:pt>
                <c:pt idx="1">
                  <c:v>Linde 
E16C</c:v>
                </c:pt>
                <c:pt idx="2">
                  <c:v>Jungheinrich 
EFG 216k</c:v>
                </c:pt>
                <c:pt idx="3">
                  <c:v>Toyota 
8FBEK16T</c:v>
                </c:pt>
                <c:pt idx="4">
                  <c:v>Hyster 
J1.6 XNT</c:v>
                </c:pt>
                <c:pt idx="5">
                  <c:v>Crown 
SCT 6020</c:v>
                </c:pt>
                <c:pt idx="6">
                  <c:v>Mitsubishi 
FB16CPNT</c:v>
                </c:pt>
                <c:pt idx="7">
                  <c:v>Hyundai 
15BT-9 (1,5t)</c:v>
                </c:pt>
              </c:strCache>
            </c:strRef>
          </c:cat>
          <c:val>
            <c:numRef>
              <c:f>Tabelle1!$B$2:$B$9</c:f>
              <c:numCache>
                <c:formatCode>0.00</c:formatCode>
                <c:ptCount val="8"/>
                <c:pt idx="0">
                  <c:v>0.53</c:v>
                </c:pt>
                <c:pt idx="1">
                  <c:v>0.4</c:v>
                </c:pt>
                <c:pt idx="2">
                  <c:v>0.49000000000000005</c:v>
                </c:pt>
                <c:pt idx="3">
                  <c:v>0.43000000000000005</c:v>
                </c:pt>
                <c:pt idx="4">
                  <c:v>0.43000000000000005</c:v>
                </c:pt>
                <c:pt idx="5">
                  <c:v>0.55000000000000004</c:v>
                </c:pt>
                <c:pt idx="6">
                  <c:v>0.5</c:v>
                </c:pt>
                <c:pt idx="7">
                  <c:v>0.41000000000000003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ohne Last</c:v>
                </c:pt>
              </c:strCache>
            </c:strRef>
          </c:tx>
          <c:spPr>
            <a:solidFill>
              <a:srgbClr val="FFC000"/>
            </a:solidFill>
          </c:spPr>
          <c:dPt>
            <c:idx val="0"/>
            <c:spPr>
              <a:solidFill>
                <a:srgbClr val="FA6914"/>
              </a:solidFill>
            </c:spPr>
          </c:dPt>
          <c:dPt>
            <c:idx val="1"/>
            <c:spPr>
              <a:solidFill>
                <a:schemeClr val="accent6"/>
              </a:solidFill>
            </c:spPr>
          </c:dPt>
          <c:dPt>
            <c:idx val="2"/>
            <c:spPr>
              <a:solidFill>
                <a:srgbClr val="547977"/>
              </a:solidFill>
            </c:spPr>
          </c:dPt>
          <c:dPt>
            <c:idx val="3"/>
            <c:spPr>
              <a:solidFill>
                <a:srgbClr val="547977"/>
              </a:solidFill>
            </c:spPr>
          </c:dPt>
          <c:dPt>
            <c:idx val="4"/>
            <c:spPr>
              <a:solidFill>
                <a:srgbClr val="547977"/>
              </a:solidFill>
            </c:spPr>
          </c:dPt>
          <c:dPt>
            <c:idx val="5"/>
            <c:spPr>
              <a:solidFill>
                <a:schemeClr val="accent6"/>
              </a:solidFill>
            </c:spPr>
          </c:dPt>
          <c:dPt>
            <c:idx val="6"/>
            <c:spPr>
              <a:solidFill>
                <a:schemeClr val="accent6"/>
              </a:solidFill>
            </c:spPr>
          </c:dPt>
          <c:dPt>
            <c:idx val="7"/>
            <c:spPr>
              <a:solidFill>
                <a:schemeClr val="accent6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STILL 
RX 20-16 </c:v>
                </c:pt>
                <c:pt idx="1">
                  <c:v>Linde 
E16C</c:v>
                </c:pt>
                <c:pt idx="2">
                  <c:v>Jungheinrich 
EFG 216k</c:v>
                </c:pt>
                <c:pt idx="3">
                  <c:v>Toyota 
8FBEK16T</c:v>
                </c:pt>
                <c:pt idx="4">
                  <c:v>Hyster 
J1.6 XNT</c:v>
                </c:pt>
                <c:pt idx="5">
                  <c:v>Crown 
SCT 6020</c:v>
                </c:pt>
                <c:pt idx="6">
                  <c:v>Mitsubishi 
FB16CPNT</c:v>
                </c:pt>
                <c:pt idx="7">
                  <c:v>Hyundai 
15BT-9 (1,5t)</c:v>
                </c:pt>
              </c:strCache>
            </c:strRef>
          </c:cat>
          <c:val>
            <c:numRef>
              <c:f>Tabelle1!$C$2:$C$9</c:f>
              <c:numCache>
                <c:formatCode>0.00</c:formatCode>
                <c:ptCount val="8"/>
                <c:pt idx="0">
                  <c:v>0.75000000000000011</c:v>
                </c:pt>
                <c:pt idx="1">
                  <c:v>0.60000000000000009</c:v>
                </c:pt>
                <c:pt idx="2">
                  <c:v>0.60000000000000009</c:v>
                </c:pt>
                <c:pt idx="3">
                  <c:v>0.6100000000000001</c:v>
                </c:pt>
                <c:pt idx="4">
                  <c:v>0.59</c:v>
                </c:pt>
                <c:pt idx="5">
                  <c:v>0.56000000000000005</c:v>
                </c:pt>
                <c:pt idx="6">
                  <c:v>0.60000000000000009</c:v>
                </c:pt>
                <c:pt idx="7">
                  <c:v>0.60000000000000009</c:v>
                </c:pt>
              </c:numCache>
            </c:numRef>
          </c:val>
        </c:ser>
        <c:dLbls/>
        <c:axId val="282663168"/>
        <c:axId val="282677248"/>
      </c:barChart>
      <c:catAx>
        <c:axId val="282663168"/>
        <c:scaling>
          <c:orientation val="minMax"/>
        </c:scaling>
        <c:axPos val="l"/>
        <c:numFmt formatCode="General" sourceLinked="0"/>
        <c:tickLblPos val="nextTo"/>
        <c:spPr>
          <a:ln w="28575"/>
        </c:spPr>
        <c:txPr>
          <a:bodyPr anchor="b"/>
          <a:lstStyle/>
          <a:p>
            <a:pPr>
              <a:defRPr lang="de-DE" sz="800" b="1"/>
            </a:pPr>
            <a:endParaRPr lang="fr-FR"/>
          </a:p>
        </c:txPr>
        <c:crossAx val="282677248"/>
        <c:crosses val="autoZero"/>
        <c:auto val="1"/>
        <c:lblAlgn val="ctr"/>
        <c:lblOffset val="100"/>
      </c:catAx>
      <c:valAx>
        <c:axId val="282677248"/>
        <c:scaling>
          <c:orientation val="minMax"/>
        </c:scaling>
        <c:axPos val="b"/>
        <c:majorGridlines>
          <c:spPr>
            <a:ln w="6350">
              <a:solidFill>
                <a:schemeClr val="accent3"/>
              </a:solidFill>
              <a:prstDash val="solid"/>
            </a:ln>
          </c:spPr>
        </c:majorGridlines>
        <c:numFmt formatCode="0.0" sourceLinked="0"/>
        <c:tickLblPos val="nextTo"/>
        <c:txPr>
          <a:bodyPr/>
          <a:lstStyle/>
          <a:p>
            <a:pPr>
              <a:defRPr lang="de-DE" sz="1200"/>
            </a:pPr>
            <a:endParaRPr lang="fr-FR"/>
          </a:p>
        </c:txPr>
        <c:crossAx val="282663168"/>
        <c:crosses val="autoZero"/>
        <c:crossBetween val="between"/>
      </c:valAx>
    </c:plotArea>
    <c:plotVisOnly val="1"/>
    <c:dispBlanksAs val="gap"/>
  </c:chart>
  <c:spPr>
    <a:ln w="12700"/>
  </c:spPr>
  <c:txPr>
    <a:bodyPr/>
    <a:lstStyle/>
    <a:p>
      <a:pPr>
        <a:defRPr sz="1800"/>
      </a:pPr>
      <a:endParaRPr lang="fr-F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autoTitleDeleted val="1"/>
    <c:plotArea>
      <c:layout>
        <c:manualLayout>
          <c:layoutTarget val="inner"/>
          <c:xMode val="edge"/>
          <c:yMode val="edge"/>
          <c:x val="0.17665854877458503"/>
          <c:y val="8.8967971530249157E-2"/>
          <c:w val="0.76972194232551949"/>
          <c:h val="0.81440076218230728"/>
        </c:manualLayout>
      </c:layout>
      <c:barChart>
        <c:barDir val="bar"/>
        <c:grouping val="clustered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dPt>
            <c:idx val="1"/>
            <c:spPr>
              <a:solidFill>
                <a:srgbClr val="547977"/>
              </a:solidFill>
            </c:spPr>
          </c:dPt>
          <c:dPt>
            <c:idx val="2"/>
            <c:spPr>
              <a:solidFill>
                <a:srgbClr val="547977"/>
              </a:solidFill>
            </c:spPr>
          </c:dPt>
          <c:dPt>
            <c:idx val="3"/>
            <c:spPr>
              <a:solidFill>
                <a:srgbClr val="547977"/>
              </a:solidFill>
            </c:spPr>
          </c:dPt>
          <c:dPt>
            <c:idx val="4"/>
            <c:spPr>
              <a:solidFill>
                <a:srgbClr val="547977"/>
              </a:solidFill>
            </c:spPr>
          </c:dPt>
          <c:dPt>
            <c:idx val="5"/>
            <c:spPr>
              <a:solidFill>
                <a:srgbClr val="547977"/>
              </a:solidFill>
            </c:spPr>
          </c:dPt>
          <c:dPt>
            <c:idx val="6"/>
            <c:spPr>
              <a:solidFill>
                <a:srgbClr val="547977"/>
              </a:solidFill>
            </c:spPr>
          </c:dPt>
          <c:dPt>
            <c:idx val="7"/>
            <c:spPr>
              <a:solidFill>
                <a:srgbClr val="547977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de-DE" sz="1200"/>
                </a:pPr>
                <a:endParaRPr lang="fr-F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Tabelle1!$A$2:$A$9</c:f>
              <c:strCache>
                <c:ptCount val="8"/>
                <c:pt idx="0">
                  <c:v>STILL 
RX 20-16</c:v>
                </c:pt>
                <c:pt idx="1">
                  <c:v>Linde 
E16C</c:v>
                </c:pt>
                <c:pt idx="2">
                  <c:v>Jungheinrich 
EFG 216k</c:v>
                </c:pt>
                <c:pt idx="3">
                  <c:v>Toyota 
8FBEK16T</c:v>
                </c:pt>
                <c:pt idx="4">
                  <c:v>Hyster 
J1.6 XNT</c:v>
                </c:pt>
                <c:pt idx="5">
                  <c:v>Crown 
SCT 6020</c:v>
                </c:pt>
                <c:pt idx="6">
                  <c:v>Mitsubishi 
FB16CPNT</c:v>
                </c:pt>
                <c:pt idx="7">
                  <c:v>Hyundai 
15BT-9 (1,5t)</c:v>
                </c:pt>
              </c:strCache>
            </c:strRef>
          </c:cat>
          <c:val>
            <c:numRef>
              <c:f>Tabelle1!$B$2:$B$9</c:f>
              <c:numCache>
                <c:formatCode>0.00</c:formatCode>
                <c:ptCount val="8"/>
                <c:pt idx="0">
                  <c:v>20</c:v>
                </c:pt>
                <c:pt idx="1">
                  <c:v>16</c:v>
                </c:pt>
                <c:pt idx="2">
                  <c:v>17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17</c:v>
                </c:pt>
                <c:pt idx="7">
                  <c:v>17</c:v>
                </c:pt>
              </c:numCache>
            </c:numRef>
          </c:val>
        </c:ser>
        <c:dLbls/>
        <c:axId val="282498560"/>
        <c:axId val="282500096"/>
      </c:barChart>
      <c:catAx>
        <c:axId val="282498560"/>
        <c:scaling>
          <c:orientation val="minMax"/>
        </c:scaling>
        <c:axPos val="l"/>
        <c:numFmt formatCode="General" sourceLinked="0"/>
        <c:tickLblPos val="nextTo"/>
        <c:txPr>
          <a:bodyPr/>
          <a:lstStyle/>
          <a:p>
            <a:pPr>
              <a:defRPr lang="de-DE" sz="800" b="1"/>
            </a:pPr>
            <a:endParaRPr lang="fr-FR"/>
          </a:p>
        </c:txPr>
        <c:crossAx val="282500096"/>
        <c:crosses val="autoZero"/>
        <c:auto val="1"/>
        <c:lblAlgn val="ctr"/>
        <c:lblOffset val="100"/>
      </c:catAx>
      <c:valAx>
        <c:axId val="282500096"/>
        <c:scaling>
          <c:orientation val="minMax"/>
          <c:max val="20"/>
          <c:min val="10"/>
        </c:scaling>
        <c:axPos val="b"/>
        <c:majorGridlines>
          <c:spPr>
            <a:ln w="6350">
              <a:solidFill>
                <a:schemeClr val="accent3"/>
              </a:solidFill>
            </a:ln>
          </c:spPr>
        </c:majorGridlines>
        <c:numFmt formatCode="0" sourceLinked="0"/>
        <c:tickLblPos val="nextTo"/>
        <c:txPr>
          <a:bodyPr/>
          <a:lstStyle/>
          <a:p>
            <a:pPr>
              <a:defRPr lang="de-DE" sz="1200"/>
            </a:pPr>
            <a:endParaRPr lang="fr-FR"/>
          </a:p>
        </c:txPr>
        <c:crossAx val="282498560"/>
        <c:crosses val="autoZero"/>
        <c:crossBetween val="between"/>
        <c:majorUnit val="1"/>
        <c:minorUnit val="0.2"/>
      </c:valAx>
    </c:plotArea>
    <c:plotVisOnly val="1"/>
    <c:dispBlanksAs val="gap"/>
  </c:chart>
  <c:txPr>
    <a:bodyPr/>
    <a:lstStyle/>
    <a:p>
      <a:pPr>
        <a:defRPr sz="1800"/>
      </a:pPr>
      <a:endParaRPr lang="fr-FR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0.08274</cdr:x>
      <cdr:y>0.03314</cdr:y>
    </cdr:from>
    <cdr:to>
      <cdr:x>0.98713</cdr:x>
      <cdr:y>0.37345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673152" y="118272"/>
          <a:ext cx="7358114" cy="121444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fr-FR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0.04762</cdr:x>
      <cdr:y>0.05316</cdr:y>
    </cdr:from>
    <cdr:to>
      <cdr:x>0.97835</cdr:x>
      <cdr:y>0.37345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87400" y="189710"/>
          <a:ext cx="7572428" cy="1143008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CB8D1-6FEA-0546-86E8-299E2A2D9F9D}" type="datetimeFigureOut">
              <a:rPr lang="de-DE" smtClean="0">
                <a:latin typeface="Arial"/>
              </a:rPr>
              <a:pPr/>
              <a:t>16.03.2020</a:t>
            </a:fld>
            <a:endParaRPr lang="de-DE" dirty="0">
              <a:latin typeface="Arial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Arial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EF67C-0B37-F442-8DE1-E65046639E26}" type="slidenum">
              <a:rPr lang="de-DE" smtClean="0">
                <a:latin typeface="Arial"/>
              </a:rPr>
              <a:pPr/>
              <a:t>‹N°›</a:t>
            </a:fld>
            <a:endParaRPr lang="de-D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25280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4FEE763C-58B4-401B-833B-F10A8DD70A57}" type="datetimeFigureOut">
              <a:rPr lang="de-DE" smtClean="0"/>
              <a:pPr/>
              <a:t>16.03.2020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1425"/>
            <a:ext cx="59467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CFFCA44A-4C80-48B6-8F92-1F7969304E3A}" type="slidenum">
              <a:rPr lang="de-DE" smtClean="0"/>
              <a:pPr/>
              <a:t>‹N°›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7249662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983" rtl="0" eaLnBrk="1" latinLnBrk="0" hangingPunct="1">
      <a:defRPr sz="900" kern="1200">
        <a:solidFill>
          <a:schemeClr val="tx1"/>
        </a:solidFill>
        <a:latin typeface="Arial"/>
        <a:ea typeface="+mn-ea"/>
        <a:cs typeface="+mn-cs"/>
      </a:defRPr>
    </a:lvl1pPr>
    <a:lvl2pPr marL="342991" algn="l" defTabSz="685983" rtl="0" eaLnBrk="1" latinLnBrk="0" hangingPunct="1">
      <a:defRPr sz="900" kern="1200">
        <a:solidFill>
          <a:schemeClr val="tx1"/>
        </a:solidFill>
        <a:latin typeface="Arial"/>
        <a:ea typeface="+mn-ea"/>
        <a:cs typeface="+mn-cs"/>
      </a:defRPr>
    </a:lvl2pPr>
    <a:lvl3pPr marL="685983" algn="l" defTabSz="685983" rtl="0" eaLnBrk="1" latinLnBrk="0" hangingPunct="1">
      <a:defRPr sz="900" kern="1200">
        <a:solidFill>
          <a:schemeClr val="tx1"/>
        </a:solidFill>
        <a:latin typeface="Arial"/>
        <a:ea typeface="+mn-ea"/>
        <a:cs typeface="+mn-cs"/>
      </a:defRPr>
    </a:lvl3pPr>
    <a:lvl4pPr marL="1028974" algn="l" defTabSz="685983" rtl="0" eaLnBrk="1" latinLnBrk="0" hangingPunct="1"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1371966" algn="l" defTabSz="685983" rtl="0" eaLnBrk="1" latinLnBrk="0" hangingPunct="1">
      <a:defRPr sz="900" kern="1200">
        <a:solidFill>
          <a:schemeClr val="tx1"/>
        </a:solidFill>
        <a:latin typeface="Arial"/>
        <a:ea typeface="+mn-ea"/>
        <a:cs typeface="+mn-cs"/>
      </a:defRPr>
    </a:lvl5pPr>
    <a:lvl6pPr marL="1714957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949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940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932" algn="l" defTabSz="6859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0" dirty="0"/>
              <a:t>Folienlayout</a:t>
            </a:r>
            <a:r>
              <a:rPr lang="de-DE" b="0" baseline="0" dirty="0"/>
              <a:t> </a:t>
            </a:r>
            <a:r>
              <a:rPr lang="de-DE" b="0" dirty="0"/>
              <a:t>»Startfolie mit Titel«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485580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69666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69666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69666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290643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0272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290643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027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691291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29064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02724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06705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0405282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29064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1027242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8701816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040528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40405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780670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3851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38510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338510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696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CA44A-4C80-48B6-8F92-1F7969304E3A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526966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folie">
    <p:bg>
      <p:bgPr>
        <a:solidFill>
          <a:srgbClr val="B7B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"/>
          <p:cNvSpPr>
            <a:spLocks noChangeAspect="1" noChangeArrowheads="1" noTextEdit="1"/>
          </p:cNvSpPr>
          <p:nvPr userDrawn="1"/>
        </p:nvSpPr>
        <p:spPr bwMode="auto">
          <a:xfrm>
            <a:off x="4276800" y="1520374"/>
            <a:ext cx="4530126" cy="301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grpSp>
        <p:nvGrpSpPr>
          <p:cNvPr id="33" name="Group 2"/>
          <p:cNvGrpSpPr>
            <a:grpSpLocks/>
          </p:cNvGrpSpPr>
          <p:nvPr userDrawn="1"/>
        </p:nvGrpSpPr>
        <p:grpSpPr bwMode="auto">
          <a:xfrm>
            <a:off x="3203850" y="1879349"/>
            <a:ext cx="2736302" cy="818824"/>
            <a:chOff x="1755" y="1823"/>
            <a:chExt cx="2249" cy="673"/>
          </a:xfrm>
        </p:grpSpPr>
        <p:sp>
          <p:nvSpPr>
            <p:cNvPr id="34" name="Freeform 3"/>
            <p:cNvSpPr>
              <a:spLocks noChangeArrowheads="1"/>
            </p:cNvSpPr>
            <p:nvPr/>
          </p:nvSpPr>
          <p:spPr bwMode="auto">
            <a:xfrm>
              <a:off x="2306" y="2185"/>
              <a:ext cx="520" cy="312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Freeform 4"/>
            <p:cNvSpPr>
              <a:spLocks noChangeArrowheads="1"/>
            </p:cNvSpPr>
            <p:nvPr/>
          </p:nvSpPr>
          <p:spPr bwMode="auto">
            <a:xfrm>
              <a:off x="3159" y="2185"/>
              <a:ext cx="404" cy="312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Rectangle 5"/>
            <p:cNvSpPr>
              <a:spLocks noChangeArrowheads="1"/>
            </p:cNvSpPr>
            <p:nvPr/>
          </p:nvSpPr>
          <p:spPr bwMode="auto">
            <a:xfrm>
              <a:off x="2889" y="2185"/>
              <a:ext cx="137" cy="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de-DE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7" name="Freeform 6"/>
            <p:cNvSpPr>
              <a:spLocks noChangeArrowheads="1"/>
            </p:cNvSpPr>
            <p:nvPr/>
          </p:nvSpPr>
          <p:spPr bwMode="auto">
            <a:xfrm>
              <a:off x="1755" y="2185"/>
              <a:ext cx="491" cy="312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Freeform 7"/>
            <p:cNvSpPr>
              <a:spLocks noChangeArrowheads="1"/>
            </p:cNvSpPr>
            <p:nvPr/>
          </p:nvSpPr>
          <p:spPr bwMode="auto">
            <a:xfrm>
              <a:off x="3601" y="2185"/>
              <a:ext cx="404" cy="312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Freeform 8"/>
            <p:cNvSpPr>
              <a:spLocks noChangeArrowheads="1"/>
            </p:cNvSpPr>
            <p:nvPr/>
          </p:nvSpPr>
          <p:spPr bwMode="auto">
            <a:xfrm>
              <a:off x="2383" y="1823"/>
              <a:ext cx="990" cy="239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86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0" name="Freihandform 9"/>
          <p:cNvSpPr/>
          <p:nvPr userDrawn="1"/>
        </p:nvSpPr>
        <p:spPr>
          <a:xfrm>
            <a:off x="6090674" y="4963075"/>
            <a:ext cx="3059452" cy="18360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598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Nummerieru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60000" y="1188000"/>
            <a:ext cx="8424000" cy="3564000"/>
          </a:xfrm>
        </p:spPr>
        <p:txBody>
          <a:bodyPr/>
          <a:lstStyle>
            <a:lvl1pPr marL="342900" indent="-342900">
              <a:buClr>
                <a:schemeClr val="tx2"/>
              </a:buClr>
              <a:buFont typeface="+mj-lt"/>
              <a:buAutoNum type="arabicPeriod"/>
              <a:defRPr>
                <a:solidFill>
                  <a:srgbClr val="000000"/>
                </a:solidFill>
              </a:defRPr>
            </a:lvl1pPr>
            <a:lvl2pPr marL="342900" indent="-342900">
              <a:buClr>
                <a:schemeClr val="tx2"/>
              </a:buClr>
              <a:buFont typeface="+mj-lt"/>
              <a:buAutoNum type="arabicPeriod" startAt="2"/>
              <a:defRPr>
                <a:solidFill>
                  <a:srgbClr val="000000"/>
                </a:solidFill>
              </a:defRPr>
            </a:lvl2pPr>
            <a:lvl3pPr marL="684000" indent="-342900"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lvl3pPr>
            <a:lvl4pPr marL="684000" indent="-342900">
              <a:buClr>
                <a:schemeClr val="tx2"/>
              </a:buClr>
              <a:buSzPct val="100000"/>
              <a:buFont typeface="+mj-lt"/>
              <a:buAutoNum type="alphaLcPeriod"/>
              <a:defRPr>
                <a:solidFill>
                  <a:srgbClr val="000000"/>
                </a:solidFill>
              </a:defRPr>
            </a:lvl4pPr>
            <a:lvl5pPr marL="1026900" indent="-342900"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rgbClr val="000000"/>
                </a:solidFill>
              </a:defRPr>
            </a:lvl5pPr>
            <a:lvl6pPr marL="1026000" indent="-342900">
              <a:buClr>
                <a:schemeClr val="tx2"/>
              </a:buClr>
              <a:buSzPct val="100000"/>
              <a:buFont typeface="+mj-lt"/>
              <a:buAutoNum type="alphaLcPeriod"/>
              <a:defRPr>
                <a:solidFill>
                  <a:srgbClr val="000000"/>
                </a:solidFill>
              </a:defRPr>
            </a:lvl6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0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5615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2 inhalte nebeneina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188000"/>
            <a:ext cx="4067999" cy="358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Inhaltsplatzhalter 3"/>
          <p:cNvSpPr>
            <a:spLocks noGrp="1"/>
          </p:cNvSpPr>
          <p:nvPr>
            <p:ph sz="quarter" idx="14"/>
          </p:nvPr>
        </p:nvSpPr>
        <p:spPr>
          <a:xfrm>
            <a:off x="360004" y="1188000"/>
            <a:ext cx="4067999" cy="358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90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Inhalt links + 2 untereinander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15"/>
          </p:nvPr>
        </p:nvSpPr>
        <p:spPr>
          <a:xfrm>
            <a:off x="4716020" y="1191647"/>
            <a:ext cx="4067999" cy="169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6"/>
          </p:nvPr>
        </p:nvSpPr>
        <p:spPr>
          <a:xfrm>
            <a:off x="4716020" y="3081414"/>
            <a:ext cx="4067999" cy="169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14"/>
          </p:nvPr>
        </p:nvSpPr>
        <p:spPr>
          <a:xfrm>
            <a:off x="360004" y="1188000"/>
            <a:ext cx="4067999" cy="358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159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Inhalt li. + Bild darunter / Inhalt re.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4"/>
          </p:nvPr>
        </p:nvSpPr>
        <p:spPr>
          <a:xfrm>
            <a:off x="360367" y="2968440"/>
            <a:ext cx="4067175" cy="178612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15"/>
          </p:nvPr>
        </p:nvSpPr>
        <p:spPr>
          <a:xfrm>
            <a:off x="363949" y="1191647"/>
            <a:ext cx="4067999" cy="169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3"/>
          <p:cNvSpPr>
            <a:spLocks noGrp="1"/>
          </p:cNvSpPr>
          <p:nvPr>
            <p:ph sz="quarter" idx="18"/>
          </p:nvPr>
        </p:nvSpPr>
        <p:spPr>
          <a:xfrm>
            <a:off x="4714875" y="1188000"/>
            <a:ext cx="4067999" cy="3582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6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3895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Inhalt quer / 2 Inhalte daru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quarter" idx="15"/>
          </p:nvPr>
        </p:nvSpPr>
        <p:spPr>
          <a:xfrm>
            <a:off x="4716017" y="2288134"/>
            <a:ext cx="4067999" cy="245845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5" name="Inhaltsplatzhalter 3"/>
          <p:cNvSpPr>
            <a:spLocks noGrp="1"/>
          </p:cNvSpPr>
          <p:nvPr>
            <p:ph sz="quarter" idx="16"/>
          </p:nvPr>
        </p:nvSpPr>
        <p:spPr>
          <a:xfrm>
            <a:off x="360001" y="1188000"/>
            <a:ext cx="8424015" cy="97200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16" name="Inhaltsplatzhalter 3"/>
          <p:cNvSpPr>
            <a:spLocks noGrp="1"/>
          </p:cNvSpPr>
          <p:nvPr>
            <p:ph sz="quarter" idx="17"/>
          </p:nvPr>
        </p:nvSpPr>
        <p:spPr>
          <a:xfrm>
            <a:off x="360001" y="2288134"/>
            <a:ext cx="4067999" cy="2458454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noProof="0" dirty="0" smtClean="0"/>
              <a:t>Textmasterformat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  <a:endParaRPr lang="de-DE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467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+ Unt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87146616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46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177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_1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2549602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1815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58580" y="1530015"/>
            <a:ext cx="2520950" cy="3204000"/>
          </a:xfrm>
          <a:ln w="9525">
            <a:solidFill>
              <a:schemeClr val="bg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endParaRPr lang="de-DE" dirty="0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41344" y="1530015"/>
            <a:ext cx="2520950" cy="3204000"/>
          </a:xfrm>
          <a:ln w="9525">
            <a:solidFill>
              <a:schemeClr val="bg2"/>
            </a:solidFill>
          </a:ln>
        </p:spPr>
        <p:txBody>
          <a:bodyPr anchor="ctr"/>
          <a:lstStyle>
            <a:lvl1pPr algn="ctr">
              <a:defRPr sz="1400"/>
            </a:lvl1pPr>
          </a:lstStyle>
          <a:p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6120172" y="1530015"/>
            <a:ext cx="2520000" cy="3204000"/>
          </a:xfrm>
          <a:noFill/>
          <a:ln>
            <a:noFill/>
          </a:ln>
        </p:spPr>
        <p:txBody>
          <a:bodyPr wrap="none" lIns="72000" tIns="0" rIns="36000" bIns="0" rtlCol="0" anchor="t">
            <a:noAutofit/>
          </a:bodyPr>
          <a:lstStyle>
            <a:lvl1pPr marL="0">
              <a:buFontTx/>
              <a:buNone/>
              <a:defRPr lang="de-DE" sz="1400" b="0" kern="0" dirty="0" smtClean="0">
                <a:ea typeface="+mn-ea"/>
              </a:defRPr>
            </a:lvl1pPr>
            <a:lvl2pPr marL="0">
              <a:buFontTx/>
              <a:buNone/>
              <a:defRPr lang="de-DE" sz="1350" b="0" kern="1200" dirty="0" smtClean="0">
                <a:ea typeface="+mn-ea"/>
                <a:cs typeface="+mn-cs"/>
              </a:defRPr>
            </a:lvl2pPr>
            <a:lvl3pPr marL="0" indent="0">
              <a:buFontTx/>
              <a:buNone/>
              <a:defRPr lang="de-DE" sz="1350" b="0" kern="1200" dirty="0" smtClean="0">
                <a:ea typeface="+mn-ea"/>
                <a:cs typeface="+mn-cs"/>
              </a:defRPr>
            </a:lvl3pPr>
            <a:lvl4pPr marL="0" indent="0">
              <a:buFontTx/>
              <a:buNone/>
              <a:defRPr lang="de-DE" sz="1350" b="0" kern="1200" dirty="0" smtClean="0">
                <a:ea typeface="+mn-ea"/>
                <a:cs typeface="+mn-cs"/>
              </a:defRPr>
            </a:lvl4pPr>
            <a:lvl5pPr marL="0" indent="0">
              <a:buFontTx/>
              <a:buNone/>
              <a:defRPr lang="de-DE" sz="1350" b="0" kern="1200" dirty="0">
                <a:ea typeface="+mn-ea"/>
                <a:cs typeface="+mn-cs"/>
              </a:defRPr>
            </a:lvl5pPr>
          </a:lstStyle>
          <a:p>
            <a:pPr lvl="0" defTabSz="685983" eaLnBrk="1" latinLnBrk="0" hangingPunct="1"/>
            <a:r>
              <a:rPr lang="de-DE" dirty="0" smtClean="0"/>
              <a:t>Textmasterformat bearbeiten</a:t>
            </a:r>
          </a:p>
          <a:p>
            <a:pPr lvl="0" defTabSz="685983" eaLnBrk="1" latinLnBrk="0" hangingPunct="1"/>
            <a:endParaRPr lang="de-DE" dirty="0" smtClean="0"/>
          </a:p>
          <a:p>
            <a:pPr lvl="0" defTabSz="685983" eaLnBrk="1" latinLnBrk="0" hangingPunct="1"/>
            <a:endParaRPr lang="de-DE" dirty="0" smtClean="0"/>
          </a:p>
          <a:p>
            <a:pPr lvl="0" defTabSz="685983" eaLnBrk="1" latinLnBrk="0" hangingPunct="1"/>
            <a:endParaRPr lang="de-DE" dirty="0"/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9"/>
          </p:nvPr>
        </p:nvSpPr>
        <p:spPr>
          <a:xfrm>
            <a:off x="358776" y="1169975"/>
            <a:ext cx="2520754" cy="288000"/>
          </a:xfrm>
          <a:prstGeom prst="rect">
            <a:avLst/>
          </a:prstGeom>
          <a:solidFill>
            <a:schemeClr val="tx2"/>
          </a:solidFill>
        </p:spPr>
        <p:txBody>
          <a:bodyPr lIns="72000" anchor="ctr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bg1"/>
                </a:solidFill>
              </a:defRPr>
            </a:lvl1pPr>
            <a:lvl2pPr marL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/>
            </a:pPr>
            <a:endParaRPr lang="de-DE" dirty="0" smtClean="0"/>
          </a:p>
        </p:txBody>
      </p:sp>
      <p:sp>
        <p:nvSpPr>
          <p:cNvPr id="25" name="Textplatzhalter 16"/>
          <p:cNvSpPr>
            <a:spLocks noGrp="1"/>
          </p:cNvSpPr>
          <p:nvPr>
            <p:ph type="body" sz="quarter" idx="22"/>
          </p:nvPr>
        </p:nvSpPr>
        <p:spPr>
          <a:xfrm>
            <a:off x="3241343" y="1169975"/>
            <a:ext cx="2520000" cy="288000"/>
          </a:xfrm>
          <a:prstGeom prst="rect">
            <a:avLst/>
          </a:prstGeom>
          <a:solidFill>
            <a:schemeClr val="tx2"/>
          </a:solidFill>
        </p:spPr>
        <p:txBody>
          <a:bodyPr lIns="72000" anchor="ctr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bg1"/>
                </a:solidFill>
              </a:defRPr>
            </a:lvl1pPr>
            <a:lvl2pPr marL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/>
            </a:pPr>
            <a:endParaRPr lang="de-DE" dirty="0" smtClean="0"/>
          </a:p>
        </p:txBody>
      </p:sp>
      <p:sp>
        <p:nvSpPr>
          <p:cNvPr id="26" name="Textplatzhalter 16"/>
          <p:cNvSpPr>
            <a:spLocks noGrp="1"/>
          </p:cNvSpPr>
          <p:nvPr>
            <p:ph type="body" sz="quarter" idx="23"/>
          </p:nvPr>
        </p:nvSpPr>
        <p:spPr>
          <a:xfrm>
            <a:off x="6120171" y="1169975"/>
            <a:ext cx="2520000" cy="288000"/>
          </a:xfrm>
          <a:prstGeom prst="rect">
            <a:avLst/>
          </a:prstGeom>
          <a:solidFill>
            <a:schemeClr val="tx2"/>
          </a:solidFill>
        </p:spPr>
        <p:txBody>
          <a:bodyPr lIns="72000" anchor="ctr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bg1"/>
                </a:solidFill>
              </a:defRPr>
            </a:lvl1pPr>
            <a:lvl2pPr marL="0">
              <a:buFontTx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4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400">
                <a:solidFill>
                  <a:schemeClr val="bg1"/>
                </a:solidFill>
              </a:defRPr>
            </a:lvl5pPr>
          </a:lstStyle>
          <a:p>
            <a:pPr marL="0" marR="0" lvl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xmlns="" val="399231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_Bild_lin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16671364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2837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58775" y="1169988"/>
            <a:ext cx="4068763" cy="3563937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3646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_Text_2 Bild_Nachteil_Text_2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16836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8749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1169988"/>
            <a:ext cx="4680000" cy="323850"/>
          </a:xfrm>
          <a:solidFill>
            <a:schemeClr val="tx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Vorteile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1890055"/>
            <a:ext cx="4680000" cy="100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2"/>
          </p:nvPr>
        </p:nvSpPr>
        <p:spPr>
          <a:xfrm>
            <a:off x="7055638" y="1169988"/>
            <a:ext cx="1728000" cy="1728000"/>
          </a:xfr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23"/>
          </p:nvPr>
        </p:nvSpPr>
        <p:spPr>
          <a:xfrm>
            <a:off x="7055638" y="3006179"/>
            <a:ext cx="1728000" cy="1728000"/>
          </a:xfr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58774" y="1602055"/>
            <a:ext cx="468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5" hasCustomPrompt="1"/>
          </p:nvPr>
        </p:nvSpPr>
        <p:spPr>
          <a:xfrm>
            <a:off x="358774" y="3006179"/>
            <a:ext cx="4680000" cy="323850"/>
          </a:xfrm>
          <a:solidFill>
            <a:schemeClr val="accent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Nachteile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6" hasCustomPrompt="1"/>
          </p:nvPr>
        </p:nvSpPr>
        <p:spPr>
          <a:xfrm>
            <a:off x="358774" y="3726246"/>
            <a:ext cx="4680000" cy="100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3" name="Textplatzhalter 3"/>
          <p:cNvSpPr>
            <a:spLocks noGrp="1"/>
          </p:cNvSpPr>
          <p:nvPr>
            <p:ph type="body" sz="quarter" idx="27"/>
          </p:nvPr>
        </p:nvSpPr>
        <p:spPr>
          <a:xfrm>
            <a:off x="358774" y="3438246"/>
            <a:ext cx="468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26" name="Bildplatzhalter 18"/>
          <p:cNvSpPr>
            <a:spLocks noGrp="1"/>
          </p:cNvSpPr>
          <p:nvPr>
            <p:ph type="pic" sz="quarter" idx="28"/>
          </p:nvPr>
        </p:nvSpPr>
        <p:spPr>
          <a:xfrm>
            <a:off x="5184068" y="1169988"/>
            <a:ext cx="1728000" cy="1728000"/>
          </a:xfr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7" name="Bildplatzhalter 18"/>
          <p:cNvSpPr>
            <a:spLocks noGrp="1"/>
          </p:cNvSpPr>
          <p:nvPr>
            <p:ph type="pic" sz="quarter" idx="29"/>
          </p:nvPr>
        </p:nvSpPr>
        <p:spPr>
          <a:xfrm>
            <a:off x="5184068" y="3006179"/>
            <a:ext cx="1728000" cy="1728000"/>
          </a:xfrm>
        </p:spPr>
        <p:txBody>
          <a:bodyPr/>
          <a:lstStyle>
            <a:lvl1pPr>
              <a:defRPr sz="1200"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968412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_2 Bild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95059947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0796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1169988"/>
            <a:ext cx="5400000" cy="323850"/>
          </a:xfrm>
          <a:solidFill>
            <a:schemeClr val="tx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Vorteile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1890055"/>
            <a:ext cx="5400000" cy="28439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2"/>
          </p:nvPr>
        </p:nvSpPr>
        <p:spPr>
          <a:xfrm>
            <a:off x="6120172" y="1169988"/>
            <a:ext cx="2663466" cy="172800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23"/>
          </p:nvPr>
        </p:nvSpPr>
        <p:spPr>
          <a:xfrm>
            <a:off x="6120172" y="3006179"/>
            <a:ext cx="2663466" cy="1728000"/>
          </a:xfr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58774" y="1602055"/>
            <a:ext cx="540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7665604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/ Titel und Untertitel ohne Bild">
    <p:bg>
      <p:bgPr>
        <a:solidFill>
          <a:srgbClr val="B7B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itel 1"/>
          <p:cNvSpPr>
            <a:spLocks noGrp="1"/>
          </p:cNvSpPr>
          <p:nvPr>
            <p:ph type="title"/>
          </p:nvPr>
        </p:nvSpPr>
        <p:spPr>
          <a:xfrm>
            <a:off x="720000" y="3492000"/>
            <a:ext cx="7704000" cy="8640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1" b="1" cap="none">
                <a:solidFill>
                  <a:schemeClr val="tx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98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0000" y="4392000"/>
            <a:ext cx="7704000" cy="28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noProof="0" dirty="0" smtClean="0"/>
              <a:t>First name family name – Place</a:t>
            </a:r>
            <a:endParaRPr lang="de-DE" noProof="0" dirty="0"/>
          </a:p>
        </p:txBody>
      </p:sp>
      <p:sp>
        <p:nvSpPr>
          <p:cNvPr id="5" name="Freihandform 4"/>
          <p:cNvSpPr/>
          <p:nvPr userDrawn="1"/>
        </p:nvSpPr>
        <p:spPr>
          <a:xfrm>
            <a:off x="6090674" y="4963075"/>
            <a:ext cx="3059452" cy="18360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6" name="Group 2"/>
          <p:cNvGrpSpPr>
            <a:grpSpLocks/>
          </p:cNvGrpSpPr>
          <p:nvPr userDrawn="1"/>
        </p:nvGrpSpPr>
        <p:grpSpPr bwMode="auto">
          <a:xfrm>
            <a:off x="3203850" y="1879349"/>
            <a:ext cx="2736302" cy="818824"/>
            <a:chOff x="1755" y="1823"/>
            <a:chExt cx="2249" cy="673"/>
          </a:xfrm>
        </p:grpSpPr>
        <p:sp>
          <p:nvSpPr>
            <p:cNvPr id="7" name="Freeform 3"/>
            <p:cNvSpPr>
              <a:spLocks noChangeArrowheads="1"/>
            </p:cNvSpPr>
            <p:nvPr/>
          </p:nvSpPr>
          <p:spPr bwMode="auto">
            <a:xfrm>
              <a:off x="2306" y="2185"/>
              <a:ext cx="520" cy="312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/>
            </a:p>
          </p:txBody>
        </p:sp>
        <p:sp>
          <p:nvSpPr>
            <p:cNvPr id="8" name="Freeform 4"/>
            <p:cNvSpPr>
              <a:spLocks noChangeArrowheads="1"/>
            </p:cNvSpPr>
            <p:nvPr/>
          </p:nvSpPr>
          <p:spPr bwMode="auto">
            <a:xfrm>
              <a:off x="3159" y="2185"/>
              <a:ext cx="404" cy="312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/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889" y="2185"/>
              <a:ext cx="137" cy="312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Freeform 6"/>
            <p:cNvSpPr>
              <a:spLocks noChangeArrowheads="1"/>
            </p:cNvSpPr>
            <p:nvPr/>
          </p:nvSpPr>
          <p:spPr bwMode="auto">
            <a:xfrm>
              <a:off x="1755" y="2185"/>
              <a:ext cx="491" cy="312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/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3601" y="2185"/>
              <a:ext cx="404" cy="312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/>
            </a:p>
          </p:txBody>
        </p:sp>
        <p:sp>
          <p:nvSpPr>
            <p:cNvPr id="12" name="Freeform 8"/>
            <p:cNvSpPr>
              <a:spLocks noChangeArrowheads="1"/>
            </p:cNvSpPr>
            <p:nvPr/>
          </p:nvSpPr>
          <p:spPr bwMode="auto">
            <a:xfrm>
              <a:off x="2383" y="1823"/>
              <a:ext cx="990" cy="239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86A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/>
            </a:p>
          </p:txBody>
        </p:sp>
      </p:grpSp>
    </p:spTree>
    <p:extLst>
      <p:ext uri="{BB962C8B-B14F-4D97-AF65-F5344CB8AC3E}">
        <p14:creationId xmlns:p14="http://schemas.microsoft.com/office/powerpoint/2010/main" xmlns="" val="3542735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chrteile_2 Bild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486205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9773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1169988"/>
            <a:ext cx="5400000" cy="323850"/>
          </a:xfrm>
          <a:solidFill>
            <a:schemeClr val="accent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Nachteile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2"/>
          </p:nvPr>
        </p:nvSpPr>
        <p:spPr>
          <a:xfrm>
            <a:off x="6120172" y="1169988"/>
            <a:ext cx="2663466" cy="172800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23"/>
          </p:nvPr>
        </p:nvSpPr>
        <p:spPr>
          <a:xfrm>
            <a:off x="6120172" y="3006179"/>
            <a:ext cx="2663466" cy="1728000"/>
          </a:xfr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58774" y="1890055"/>
            <a:ext cx="5400000" cy="28439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24"/>
          </p:nvPr>
        </p:nvSpPr>
        <p:spPr>
          <a:xfrm>
            <a:off x="358774" y="1602055"/>
            <a:ext cx="540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009279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Vorteile_2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49928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4658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1169988"/>
            <a:ext cx="8424864" cy="323850"/>
          </a:xfrm>
          <a:solidFill>
            <a:schemeClr val="tx2"/>
          </a:solidFill>
        </p:spPr>
        <p:txBody>
          <a:bodyPr lIns="72000" tIns="36000" rIns="72000" bIns="36000" anchor="ctr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Avantages</a:t>
            </a:r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58774" y="1602023"/>
            <a:ext cx="540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7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8774" y="3510235"/>
            <a:ext cx="5400000" cy="1224164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2"/>
          </p:nvPr>
        </p:nvSpPr>
        <p:spPr>
          <a:xfrm>
            <a:off x="6120172" y="1602375"/>
            <a:ext cx="2663466" cy="151200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23"/>
          </p:nvPr>
        </p:nvSpPr>
        <p:spPr>
          <a:xfrm>
            <a:off x="6120172" y="3222367"/>
            <a:ext cx="2663466" cy="1512000"/>
          </a:xfr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cxnSp>
        <p:nvCxnSpPr>
          <p:cNvPr id="22" name="Gerader Verbinder 21"/>
          <p:cNvCxnSpPr/>
          <p:nvPr userDrawn="1"/>
        </p:nvCxnSpPr>
        <p:spPr bwMode="auto">
          <a:xfrm>
            <a:off x="358774" y="3173055"/>
            <a:ext cx="8424864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4" y="1890055"/>
            <a:ext cx="5400000" cy="11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58774" y="3222203"/>
            <a:ext cx="540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4183222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Nachrteile_2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589921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5679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1169988"/>
            <a:ext cx="8424864" cy="323850"/>
          </a:xfrm>
          <a:solidFill>
            <a:schemeClr val="accent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r>
              <a:rPr lang="de-DE" dirty="0" smtClean="0"/>
              <a:t>Inconvénients</a:t>
            </a:r>
          </a:p>
        </p:txBody>
      </p:sp>
      <p:sp>
        <p:nvSpPr>
          <p:cNvPr id="19" name="Bildplatzhalter 18"/>
          <p:cNvSpPr>
            <a:spLocks noGrp="1"/>
          </p:cNvSpPr>
          <p:nvPr>
            <p:ph type="pic" sz="quarter" idx="22"/>
          </p:nvPr>
        </p:nvSpPr>
        <p:spPr>
          <a:xfrm>
            <a:off x="6120172" y="1602375"/>
            <a:ext cx="2663466" cy="1512000"/>
          </a:xfrm>
        </p:spPr>
        <p:txBody>
          <a:bodyPr/>
          <a:lstStyle>
            <a:lvl1pPr>
              <a:defRPr sz="1400"/>
            </a:lvl1pPr>
          </a:lstStyle>
          <a:p>
            <a:endParaRPr lang="de-DE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23"/>
          </p:nvPr>
        </p:nvSpPr>
        <p:spPr>
          <a:xfrm>
            <a:off x="6120172" y="3222367"/>
            <a:ext cx="2663466" cy="1512000"/>
          </a:xfrm>
        </p:spPr>
        <p:txBody>
          <a:bodyPr/>
          <a:lstStyle>
            <a:lvl1pPr>
              <a:defRPr sz="1400"/>
            </a:lvl1pPr>
          </a:lstStyle>
          <a:p>
            <a:endParaRPr lang="de-DE" dirty="0"/>
          </a:p>
        </p:txBody>
      </p:sp>
      <p:cxnSp>
        <p:nvCxnSpPr>
          <p:cNvPr id="12" name="Gerader Verbinder 11"/>
          <p:cNvCxnSpPr/>
          <p:nvPr userDrawn="1"/>
        </p:nvCxnSpPr>
        <p:spPr bwMode="auto">
          <a:xfrm>
            <a:off x="358774" y="3173055"/>
            <a:ext cx="8424864" cy="0"/>
          </a:xfrm>
          <a:prstGeom prst="line">
            <a:avLst/>
          </a:prstGeom>
          <a:noFill/>
          <a:ln w="31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58774" y="1602055"/>
            <a:ext cx="540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20" hasCustomPrompt="1"/>
          </p:nvPr>
        </p:nvSpPr>
        <p:spPr>
          <a:xfrm>
            <a:off x="358774" y="3510235"/>
            <a:ext cx="5400000" cy="1224164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24" hasCustomPrompt="1"/>
          </p:nvPr>
        </p:nvSpPr>
        <p:spPr>
          <a:xfrm>
            <a:off x="358774" y="1890055"/>
            <a:ext cx="5400000" cy="11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358774" y="3222203"/>
            <a:ext cx="5400000" cy="28800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1pPr>
            <a:lvl2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2pPr>
            <a:lvl3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3pPr>
            <a:lvl4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4pPr>
            <a:lvl5pPr marL="0" indent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defRPr sz="1200" b="1"/>
            </a:lvl5pPr>
          </a:lstStyle>
          <a:p>
            <a:pPr lvl="0"/>
            <a:r>
              <a:rPr lang="de-DE" dirty="0" smtClean="0"/>
              <a:t>Textmasterformat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801677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rteile_Nachtei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403608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6700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58775" y="1169988"/>
            <a:ext cx="4068763" cy="323850"/>
          </a:xfrm>
          <a:solidFill>
            <a:schemeClr val="tx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3" name="Textplatzhalter 3"/>
          <p:cNvSpPr>
            <a:spLocks noGrp="1"/>
          </p:cNvSpPr>
          <p:nvPr>
            <p:ph type="body" sz="quarter" idx="16"/>
          </p:nvPr>
        </p:nvSpPr>
        <p:spPr>
          <a:xfrm>
            <a:off x="358775" y="1602375"/>
            <a:ext cx="4068763" cy="3132000"/>
          </a:xfrm>
        </p:spPr>
        <p:txBody>
          <a:bodyPr/>
          <a:lstStyle>
            <a:lvl1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4" name="Textplatzhalter 3"/>
          <p:cNvSpPr>
            <a:spLocks noGrp="1"/>
          </p:cNvSpPr>
          <p:nvPr>
            <p:ph type="body" sz="quarter" idx="17"/>
          </p:nvPr>
        </p:nvSpPr>
        <p:spPr>
          <a:xfrm>
            <a:off x="4714875" y="1169988"/>
            <a:ext cx="4068763" cy="323850"/>
          </a:xfrm>
          <a:solidFill>
            <a:schemeClr val="accent2"/>
          </a:solidFill>
        </p:spPr>
        <p:txBody>
          <a:bodyPr lIns="72000" tIns="36000" rIns="72000" bIns="36000" anchor="ctr"/>
          <a:lstStyle>
            <a:lvl1pPr marL="0" indent="0" algn="l"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189000" indent="0">
              <a:buFontTx/>
              <a:buNone/>
              <a:defRPr/>
            </a:lvl4pPr>
            <a:lvl5pPr marL="1890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sp>
        <p:nvSpPr>
          <p:cNvPr id="15" name="Textplatzhalter 3"/>
          <p:cNvSpPr>
            <a:spLocks noGrp="1"/>
          </p:cNvSpPr>
          <p:nvPr>
            <p:ph type="body" sz="quarter" idx="18"/>
          </p:nvPr>
        </p:nvSpPr>
        <p:spPr>
          <a:xfrm>
            <a:off x="4714875" y="1602375"/>
            <a:ext cx="4068763" cy="3132000"/>
          </a:xfrm>
        </p:spPr>
        <p:txBody>
          <a:bodyPr/>
          <a:lstStyle>
            <a:lvl1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20368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_Logo_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63457811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3632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60065" y="1169975"/>
            <a:ext cx="2771775" cy="2700337"/>
          </a:xfr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 hasCustomPrompt="1"/>
          </p:nvPr>
        </p:nvSpPr>
        <p:spPr>
          <a:xfrm>
            <a:off x="359532" y="4086371"/>
            <a:ext cx="2771775" cy="648000"/>
          </a:xfrm>
        </p:spPr>
        <p:txBody>
          <a:bodyPr/>
          <a:lstStyle>
            <a:lvl1pPr>
              <a:defRPr sz="120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7"/>
          </p:nvPr>
        </p:nvSpPr>
        <p:spPr>
          <a:xfrm>
            <a:off x="3744156" y="1170670"/>
            <a:ext cx="5040312" cy="287337"/>
          </a:xfrm>
          <a:solidFill>
            <a:schemeClr val="tx2"/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de-DE" sz="1400" kern="1200" dirty="0">
                <a:solidFill>
                  <a:schemeClr val="bg1"/>
                </a:solidFill>
                <a:ea typeface="+mn-ea"/>
              </a:defRPr>
            </a:lvl1pPr>
          </a:lstStyle>
          <a:p>
            <a:pPr lvl="0" defTabSz="685983" eaLnBrk="1" latinLnBrk="0" hangingPunct="1"/>
            <a:r>
              <a:rPr lang="de-DE" dirty="0" smtClean="0"/>
              <a:t>Textmasterformat bearbeiten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8"/>
          </p:nvPr>
        </p:nvSpPr>
        <p:spPr>
          <a:xfrm>
            <a:off x="3744156" y="1530015"/>
            <a:ext cx="5040000" cy="3204000"/>
          </a:xfrm>
        </p:spPr>
        <p:txBody>
          <a:bodyPr lIns="0" tIns="0" rIns="0" bIns="0"/>
          <a:lstStyle>
            <a:lvl1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lang="de-DE" sz="1400" b="0" kern="0" dirty="0" smtClean="0"/>
            </a:lvl1pPr>
            <a:lvl2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lang="de-DE" sz="1400" kern="1200" dirty="0" smtClean="0">
                <a:cs typeface="+mn-cs"/>
              </a:defRPr>
            </a:lvl2pPr>
            <a:lvl3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lang="de-DE" sz="1400" kern="1200" dirty="0" smtClean="0">
                <a:cs typeface="+mn-cs"/>
              </a:defRPr>
            </a:lvl3pPr>
            <a:lvl4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lang="de-DE" sz="1400" kern="1200" dirty="0" smtClean="0">
                <a:cs typeface="+mn-cs"/>
              </a:defRPr>
            </a:lvl4pPr>
            <a:lvl5pPr marL="216000" indent="-21600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defRPr lang="de-DE" sz="1400" kern="1200" dirty="0">
                <a:cs typeface="+mn-cs"/>
              </a:defRPr>
            </a:lvl5pPr>
          </a:lstStyle>
          <a:p>
            <a:pPr marL="216000" lvl="0" indent="-216000" latinLnBrk="0"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</a:pPr>
            <a:r>
              <a:rPr lang="de-DE" dirty="0" smtClean="0"/>
              <a:t>Textmasterformat bearbeiten</a:t>
            </a:r>
          </a:p>
          <a:p>
            <a:pPr lvl="1" latinLnBrk="0"/>
            <a:r>
              <a:rPr lang="de-DE" dirty="0" smtClean="0"/>
              <a:t>Zweite Ebene</a:t>
            </a:r>
          </a:p>
          <a:p>
            <a:pPr lvl="2" latinLnBrk="0"/>
            <a:r>
              <a:rPr lang="de-DE" dirty="0" smtClean="0"/>
              <a:t>Dritte Ebene</a:t>
            </a:r>
          </a:p>
          <a:p>
            <a:pPr lvl="3" latinLnBrk="0"/>
            <a:r>
              <a:rPr lang="de-DE" dirty="0" smtClean="0"/>
              <a:t>Vierte Ebene</a:t>
            </a:r>
          </a:p>
          <a:p>
            <a:pPr lvl="4" latinLnBrk="0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22728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_3 Texte_Titel + Unt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612637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21583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58949" y="1889300"/>
            <a:ext cx="2663825" cy="1692275"/>
          </a:xfr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16"/>
          </p:nvPr>
        </p:nvSpPr>
        <p:spPr>
          <a:xfrm>
            <a:off x="3240027" y="1889300"/>
            <a:ext cx="2663825" cy="1692275"/>
          </a:xfr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0" name="Bildplatzhalter 3"/>
          <p:cNvSpPr>
            <a:spLocks noGrp="1"/>
          </p:cNvSpPr>
          <p:nvPr>
            <p:ph type="pic" sz="quarter" idx="17"/>
          </p:nvPr>
        </p:nvSpPr>
        <p:spPr>
          <a:xfrm>
            <a:off x="6120643" y="1889300"/>
            <a:ext cx="2663825" cy="1692275"/>
          </a:xfrm>
        </p:spPr>
        <p:txBody>
          <a:bodyPr/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8"/>
          </p:nvPr>
        </p:nvSpPr>
        <p:spPr>
          <a:xfrm>
            <a:off x="358949" y="3654227"/>
            <a:ext cx="2663825" cy="503237"/>
          </a:xfrm>
          <a:solidFill>
            <a:schemeClr val="bg2"/>
          </a:solidFill>
        </p:spPr>
        <p:txBody>
          <a:bodyPr lIns="36000" tIns="36000" rIns="36000" bIns="3600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spcAft>
                <a:spcPts val="0"/>
              </a:spcAft>
              <a:buNone/>
              <a:defRPr sz="1200" b="0"/>
            </a:lvl3pPr>
            <a:lvl4pPr marL="0" indent="0" algn="ctr">
              <a:spcAft>
                <a:spcPts val="0"/>
              </a:spcAft>
              <a:buNone/>
              <a:defRPr sz="1200" b="0"/>
            </a:lvl4pPr>
            <a:lvl5pPr marL="0" indent="0" algn="ctr">
              <a:spcAft>
                <a:spcPts val="0"/>
              </a:spcAft>
              <a:buNone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2" name="Textplatzhalter 20"/>
          <p:cNvSpPr>
            <a:spLocks noGrp="1"/>
          </p:cNvSpPr>
          <p:nvPr>
            <p:ph type="body" sz="quarter" idx="19"/>
          </p:nvPr>
        </p:nvSpPr>
        <p:spPr>
          <a:xfrm>
            <a:off x="3240027" y="3654227"/>
            <a:ext cx="2663825" cy="503237"/>
          </a:xfrm>
          <a:solidFill>
            <a:schemeClr val="bg2"/>
          </a:solidFill>
        </p:spPr>
        <p:txBody>
          <a:bodyPr lIns="36000" tIns="36000" rIns="36000" bIns="3600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spcAft>
                <a:spcPts val="0"/>
              </a:spcAft>
              <a:buNone/>
              <a:defRPr sz="1200" b="0"/>
            </a:lvl3pPr>
            <a:lvl4pPr marL="0" indent="0" algn="ctr">
              <a:spcAft>
                <a:spcPts val="0"/>
              </a:spcAft>
              <a:buNone/>
              <a:defRPr sz="1200" b="0"/>
            </a:lvl4pPr>
            <a:lvl5pPr marL="0" indent="0" algn="ctr">
              <a:spcAft>
                <a:spcPts val="0"/>
              </a:spcAft>
              <a:buNone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3" name="Textplatzhalter 20"/>
          <p:cNvSpPr>
            <a:spLocks noGrp="1"/>
          </p:cNvSpPr>
          <p:nvPr>
            <p:ph type="body" sz="quarter" idx="20"/>
          </p:nvPr>
        </p:nvSpPr>
        <p:spPr>
          <a:xfrm>
            <a:off x="6120643" y="3654227"/>
            <a:ext cx="2663825" cy="503237"/>
          </a:xfrm>
          <a:solidFill>
            <a:schemeClr val="bg2"/>
          </a:solidFill>
        </p:spPr>
        <p:txBody>
          <a:bodyPr lIns="36000" tIns="36000" rIns="36000" bIns="36000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spcAft>
                <a:spcPts val="0"/>
              </a:spcAft>
              <a:buNone/>
              <a:defRPr sz="1200" b="0"/>
            </a:lvl3pPr>
            <a:lvl4pPr marL="0" indent="0" algn="ctr">
              <a:spcAft>
                <a:spcPts val="0"/>
              </a:spcAft>
              <a:buNone/>
              <a:defRPr sz="1200" b="0"/>
            </a:lvl4pPr>
            <a:lvl5pPr marL="0" indent="0" algn="ctr">
              <a:spcAft>
                <a:spcPts val="0"/>
              </a:spcAft>
              <a:buNone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4" name="Textplatzhalter 20"/>
          <p:cNvSpPr>
            <a:spLocks noGrp="1"/>
          </p:cNvSpPr>
          <p:nvPr>
            <p:ph type="body" sz="quarter" idx="21"/>
          </p:nvPr>
        </p:nvSpPr>
        <p:spPr>
          <a:xfrm>
            <a:off x="358949" y="1566019"/>
            <a:ext cx="2663825" cy="216000"/>
          </a:xfrm>
          <a:noFill/>
        </p:spPr>
        <p:txBody>
          <a:bodyPr lIns="0" tIns="0" rIns="0" bIns="0" anchor="b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/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spcAft>
                <a:spcPts val="0"/>
              </a:spcAft>
              <a:buNone/>
              <a:defRPr sz="1200" b="0"/>
            </a:lvl3pPr>
            <a:lvl4pPr marL="0" indent="0" algn="ctr">
              <a:spcAft>
                <a:spcPts val="0"/>
              </a:spcAft>
              <a:buNone/>
              <a:defRPr sz="1200" b="0"/>
            </a:lvl4pPr>
            <a:lvl5pPr marL="0" indent="0" algn="ctr">
              <a:spcAft>
                <a:spcPts val="0"/>
              </a:spcAft>
              <a:buNone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5" name="Textplatzhalter 20"/>
          <p:cNvSpPr>
            <a:spLocks noGrp="1"/>
          </p:cNvSpPr>
          <p:nvPr>
            <p:ph type="body" sz="quarter" idx="22"/>
          </p:nvPr>
        </p:nvSpPr>
        <p:spPr>
          <a:xfrm>
            <a:off x="3240027" y="1566019"/>
            <a:ext cx="2663825" cy="216000"/>
          </a:xfrm>
          <a:noFill/>
        </p:spPr>
        <p:txBody>
          <a:bodyPr lIns="0" tIns="0" rIns="0" bIns="0" anchor="b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/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spcAft>
                <a:spcPts val="0"/>
              </a:spcAft>
              <a:buNone/>
              <a:defRPr sz="1200" b="0"/>
            </a:lvl3pPr>
            <a:lvl4pPr marL="0" indent="0" algn="ctr">
              <a:spcAft>
                <a:spcPts val="0"/>
              </a:spcAft>
              <a:buNone/>
              <a:defRPr sz="1200" b="0"/>
            </a:lvl4pPr>
            <a:lvl5pPr marL="0" indent="0" algn="ctr">
              <a:spcAft>
                <a:spcPts val="0"/>
              </a:spcAft>
              <a:buNone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26" name="Textplatzhalter 20"/>
          <p:cNvSpPr>
            <a:spLocks noGrp="1"/>
          </p:cNvSpPr>
          <p:nvPr>
            <p:ph type="body" sz="quarter" idx="23"/>
          </p:nvPr>
        </p:nvSpPr>
        <p:spPr>
          <a:xfrm>
            <a:off x="6120643" y="1566019"/>
            <a:ext cx="2663825" cy="216000"/>
          </a:xfrm>
          <a:noFill/>
        </p:spPr>
        <p:txBody>
          <a:bodyPr lIns="0" tIns="0" rIns="0" bIns="0" anchor="b"/>
          <a:lstStyle>
            <a:lvl1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400" b="1"/>
            </a:lvl1pPr>
            <a:lvl2pPr marL="0" indent="0" algn="ctr">
              <a:spcAft>
                <a:spcPts val="0"/>
              </a:spcAft>
              <a:buFont typeface="Arial" panose="020B0604020202020204" pitchFamily="34" charset="0"/>
              <a:buNone/>
              <a:defRPr sz="1200" b="0"/>
            </a:lvl2pPr>
            <a:lvl3pPr marL="0" indent="0" algn="ctr">
              <a:spcAft>
                <a:spcPts val="0"/>
              </a:spcAft>
              <a:buNone/>
              <a:defRPr sz="1200" b="0"/>
            </a:lvl3pPr>
            <a:lvl4pPr marL="0" indent="0" algn="ctr">
              <a:spcAft>
                <a:spcPts val="0"/>
              </a:spcAft>
              <a:buNone/>
              <a:defRPr sz="1200" b="0"/>
            </a:lvl4pPr>
            <a:lvl5pPr marL="0" indent="0" algn="ctr">
              <a:spcAft>
                <a:spcPts val="0"/>
              </a:spcAft>
              <a:buNone/>
              <a:defRPr sz="1200" b="0"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1485485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er_ Titel + Unter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74890297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7488" name="think-cell Folie" r:id="rId4" imgW="360" imgH="360" progId="">
              <p:embed/>
            </p:oleObj>
          </a:graphicData>
        </a:graphic>
      </p:graphicFrame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15"/>
          </p:nvPr>
        </p:nvSpPr>
        <p:spPr>
          <a:xfrm>
            <a:off x="359532" y="1169975"/>
            <a:ext cx="1584000" cy="2880000"/>
          </a:xfrm>
        </p:spPr>
        <p:txBody>
          <a:bodyPr anchor="t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2" name="Bildplatzhalter 3"/>
          <p:cNvSpPr>
            <a:spLocks noGrp="1"/>
          </p:cNvSpPr>
          <p:nvPr>
            <p:ph type="pic" sz="quarter" idx="16"/>
          </p:nvPr>
        </p:nvSpPr>
        <p:spPr>
          <a:xfrm>
            <a:off x="2069766" y="1169975"/>
            <a:ext cx="1584000" cy="2880000"/>
          </a:xfrm>
        </p:spPr>
        <p:txBody>
          <a:bodyPr anchor="t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3" name="Bildplatzhalter 3"/>
          <p:cNvSpPr>
            <a:spLocks noGrp="1"/>
          </p:cNvSpPr>
          <p:nvPr>
            <p:ph type="pic" sz="quarter" idx="17"/>
          </p:nvPr>
        </p:nvSpPr>
        <p:spPr>
          <a:xfrm>
            <a:off x="3780000" y="1169975"/>
            <a:ext cx="1584000" cy="2880000"/>
          </a:xfrm>
        </p:spPr>
        <p:txBody>
          <a:bodyPr anchor="t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4" name="Bildplatzhalter 3"/>
          <p:cNvSpPr>
            <a:spLocks noGrp="1"/>
          </p:cNvSpPr>
          <p:nvPr>
            <p:ph type="pic" sz="quarter" idx="18"/>
          </p:nvPr>
        </p:nvSpPr>
        <p:spPr>
          <a:xfrm>
            <a:off x="5490234" y="1169975"/>
            <a:ext cx="1584000" cy="2880000"/>
          </a:xfrm>
        </p:spPr>
        <p:txBody>
          <a:bodyPr anchor="t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5" name="Bildplatzhalter 3"/>
          <p:cNvSpPr>
            <a:spLocks noGrp="1"/>
          </p:cNvSpPr>
          <p:nvPr>
            <p:ph type="pic" sz="quarter" idx="19"/>
          </p:nvPr>
        </p:nvSpPr>
        <p:spPr>
          <a:xfrm>
            <a:off x="7200468" y="1169975"/>
            <a:ext cx="1584000" cy="2880000"/>
          </a:xfrm>
        </p:spPr>
        <p:txBody>
          <a:bodyPr anchor="t"/>
          <a:lstStyle>
            <a:lvl1pPr algn="l">
              <a:defRPr sz="1400"/>
            </a:lvl1pPr>
          </a:lstStyle>
          <a:p>
            <a:endParaRPr lang="de-DE"/>
          </a:p>
        </p:txBody>
      </p:sp>
      <p:sp>
        <p:nvSpPr>
          <p:cNvPr id="16" name="Bildplatzhalter 3"/>
          <p:cNvSpPr>
            <a:spLocks noGrp="1"/>
          </p:cNvSpPr>
          <p:nvPr>
            <p:ph type="pic" sz="quarter" idx="20" hasCustomPrompt="1"/>
          </p:nvPr>
        </p:nvSpPr>
        <p:spPr>
          <a:xfrm>
            <a:off x="359532" y="4122343"/>
            <a:ext cx="1584000" cy="360000"/>
          </a:xfrm>
        </p:spPr>
        <p:txBody>
          <a:bodyPr anchor="t"/>
          <a:lstStyle>
            <a:lvl1pPr algn="l">
              <a:defRPr sz="1000" b="0"/>
            </a:lvl1pPr>
          </a:lstStyle>
          <a:p>
            <a:r>
              <a:rPr lang="de-DE" dirty="0" smtClean="0"/>
              <a:t>Logo</a:t>
            </a:r>
            <a:endParaRPr lang="de-DE" dirty="0"/>
          </a:p>
        </p:txBody>
      </p:sp>
      <p:sp>
        <p:nvSpPr>
          <p:cNvPr id="17" name="Bildplatzhalter 3"/>
          <p:cNvSpPr>
            <a:spLocks noGrp="1"/>
          </p:cNvSpPr>
          <p:nvPr>
            <p:ph type="pic" sz="quarter" idx="21" hasCustomPrompt="1"/>
          </p:nvPr>
        </p:nvSpPr>
        <p:spPr>
          <a:xfrm>
            <a:off x="2069766" y="4122343"/>
            <a:ext cx="1584000" cy="360000"/>
          </a:xfrm>
        </p:spPr>
        <p:txBody>
          <a:bodyPr anchor="t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000" b="0"/>
            </a:lvl1pPr>
          </a:lstStyle>
          <a:p>
            <a:r>
              <a:rPr lang="de-DE" dirty="0" smtClean="0"/>
              <a:t>Logo</a:t>
            </a:r>
          </a:p>
        </p:txBody>
      </p:sp>
      <p:sp>
        <p:nvSpPr>
          <p:cNvPr id="18" name="Bildplatzhalter 3"/>
          <p:cNvSpPr>
            <a:spLocks noGrp="1"/>
          </p:cNvSpPr>
          <p:nvPr>
            <p:ph type="pic" sz="quarter" idx="22" hasCustomPrompt="1"/>
          </p:nvPr>
        </p:nvSpPr>
        <p:spPr>
          <a:xfrm>
            <a:off x="3780000" y="4122343"/>
            <a:ext cx="1584000" cy="360000"/>
          </a:xfrm>
        </p:spPr>
        <p:txBody>
          <a:bodyPr anchor="t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000" b="0"/>
            </a:lvl1pPr>
          </a:lstStyle>
          <a:p>
            <a:r>
              <a:rPr lang="de-DE" dirty="0" smtClean="0"/>
              <a:t>Logo</a:t>
            </a:r>
          </a:p>
        </p:txBody>
      </p:sp>
      <p:sp>
        <p:nvSpPr>
          <p:cNvPr id="19" name="Bildplatzhalter 3"/>
          <p:cNvSpPr>
            <a:spLocks noGrp="1"/>
          </p:cNvSpPr>
          <p:nvPr>
            <p:ph type="pic" sz="quarter" idx="23" hasCustomPrompt="1"/>
          </p:nvPr>
        </p:nvSpPr>
        <p:spPr>
          <a:xfrm>
            <a:off x="5490234" y="4122343"/>
            <a:ext cx="1584000" cy="360000"/>
          </a:xfrm>
        </p:spPr>
        <p:txBody>
          <a:bodyPr anchor="t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000" b="0"/>
            </a:lvl1pPr>
          </a:lstStyle>
          <a:p>
            <a:r>
              <a:rPr lang="de-DE" dirty="0" smtClean="0"/>
              <a:t>Logo</a:t>
            </a:r>
          </a:p>
        </p:txBody>
      </p:sp>
      <p:sp>
        <p:nvSpPr>
          <p:cNvPr id="20" name="Bildplatzhalter 3"/>
          <p:cNvSpPr>
            <a:spLocks noGrp="1"/>
          </p:cNvSpPr>
          <p:nvPr>
            <p:ph type="pic" sz="quarter" idx="24" hasCustomPrompt="1"/>
          </p:nvPr>
        </p:nvSpPr>
        <p:spPr>
          <a:xfrm>
            <a:off x="7200468" y="4122343"/>
            <a:ext cx="1584000" cy="360000"/>
          </a:xfrm>
        </p:spPr>
        <p:txBody>
          <a:bodyPr anchor="t"/>
          <a:lstStyle>
            <a:lvl1pPr marL="0" marR="0" indent="0" algn="l" defTabSz="653654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>
                <a:tab pos="203597" algn="l"/>
                <a:tab pos="371475" algn="l"/>
                <a:tab pos="560785" algn="l"/>
              </a:tabLst>
              <a:defRPr sz="1000" b="0"/>
            </a:lvl1pPr>
          </a:lstStyle>
          <a:p>
            <a:r>
              <a:rPr lang="de-DE" dirty="0" smtClean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xmlns="" val="1703367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Untertitel / Bild vollfläch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84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grpSp>
        <p:nvGrpSpPr>
          <p:cNvPr id="78" name="Gruppierung 77"/>
          <p:cNvGrpSpPr/>
          <p:nvPr userDrawn="1"/>
        </p:nvGrpSpPr>
        <p:grpSpPr>
          <a:xfrm>
            <a:off x="7698361" y="324912"/>
            <a:ext cx="1083922" cy="324695"/>
            <a:chOff x="7704000" y="453600"/>
            <a:chExt cx="1083922" cy="324695"/>
          </a:xfrm>
        </p:grpSpPr>
        <p:sp>
          <p:nvSpPr>
            <p:cNvPr id="79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80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81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2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83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84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15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+ Untertitel / dunkles Bild vollflächi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84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2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bg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70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bg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grpSp>
        <p:nvGrpSpPr>
          <p:cNvPr id="14" name="Gruppierung 13"/>
          <p:cNvGrpSpPr/>
          <p:nvPr userDrawn="1"/>
        </p:nvGrpSpPr>
        <p:grpSpPr>
          <a:xfrm>
            <a:off x="7698361" y="324912"/>
            <a:ext cx="1083922" cy="324695"/>
            <a:chOff x="7704000" y="453600"/>
            <a:chExt cx="1083922" cy="324695"/>
          </a:xfrm>
        </p:grpSpPr>
        <p:sp>
          <p:nvSpPr>
            <p:cNvPr id="15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88684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Tabe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ellenplatzhalter 2"/>
          <p:cNvSpPr>
            <a:spLocks noGrp="1"/>
          </p:cNvSpPr>
          <p:nvPr>
            <p:ph type="tbl" idx="1"/>
          </p:nvPr>
        </p:nvSpPr>
        <p:spPr>
          <a:xfrm>
            <a:off x="360001" y="1188000"/>
            <a:ext cx="8424000" cy="358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132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0" y="1"/>
            <a:ext cx="9144000" cy="514978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720000" y="3499738"/>
            <a:ext cx="7704000" cy="86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bg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720000" y="4392000"/>
            <a:ext cx="7704000" cy="28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  <p:sp>
        <p:nvSpPr>
          <p:cNvPr id="17" name="Freihandform 16"/>
          <p:cNvSpPr/>
          <p:nvPr userDrawn="1"/>
        </p:nvSpPr>
        <p:spPr>
          <a:xfrm>
            <a:off x="6090674" y="4967671"/>
            <a:ext cx="3059452" cy="18377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7698361" y="325213"/>
            <a:ext cx="1083922" cy="324996"/>
            <a:chOff x="7704000" y="453600"/>
            <a:chExt cx="1083922" cy="324695"/>
          </a:xfrm>
          <a:solidFill>
            <a:srgbClr val="FFFFFF"/>
          </a:solidFill>
        </p:grpSpPr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93153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Dia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2"/>
          <p:cNvSpPr>
            <a:spLocks noGrp="1"/>
          </p:cNvSpPr>
          <p:nvPr>
            <p:ph type="chart" idx="1"/>
          </p:nvPr>
        </p:nvSpPr>
        <p:spPr>
          <a:xfrm>
            <a:off x="360000" y="1188000"/>
            <a:ext cx="8424000" cy="358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3785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2 Diagramme übereina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grammplatzhalter 2"/>
          <p:cNvSpPr>
            <a:spLocks noGrp="1"/>
          </p:cNvSpPr>
          <p:nvPr>
            <p:ph type="chart" idx="1"/>
          </p:nvPr>
        </p:nvSpPr>
        <p:spPr>
          <a:xfrm>
            <a:off x="360000" y="1179513"/>
            <a:ext cx="8424000" cy="1691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3" name="Diagrammplatzhalter 2"/>
          <p:cNvSpPr>
            <a:spLocks noGrp="1"/>
          </p:cNvSpPr>
          <p:nvPr>
            <p:ph type="chart" idx="13"/>
          </p:nvPr>
        </p:nvSpPr>
        <p:spPr>
          <a:xfrm>
            <a:off x="360000" y="3078439"/>
            <a:ext cx="8424000" cy="16919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012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2 Inhalte übereina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3"/>
          <p:cNvSpPr>
            <a:spLocks noGrp="1"/>
          </p:cNvSpPr>
          <p:nvPr>
            <p:ph sz="quarter" idx="21"/>
          </p:nvPr>
        </p:nvSpPr>
        <p:spPr>
          <a:xfrm>
            <a:off x="360002" y="3402438"/>
            <a:ext cx="8423639" cy="1368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rgbClr val="000000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rgbClr val="000000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rgbClr val="000000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8777" y="1179513"/>
            <a:ext cx="8423639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0" rIns="36000" bIns="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/>
          </p:nvPr>
        </p:nvSpPr>
        <p:spPr>
          <a:xfrm>
            <a:off x="358777" y="3077784"/>
            <a:ext cx="8423639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0" rIns="36000" bIns="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Inhaltsplatzhalter 3"/>
          <p:cNvSpPr>
            <a:spLocks noGrp="1"/>
          </p:cNvSpPr>
          <p:nvPr>
            <p:ph sz="quarter" idx="19"/>
          </p:nvPr>
        </p:nvSpPr>
        <p:spPr>
          <a:xfrm>
            <a:off x="360002" y="1515648"/>
            <a:ext cx="8423639" cy="1368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rgbClr val="000000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rgbClr val="000000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rgbClr val="000000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57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4 Inhal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2"/>
          <p:cNvSpPr>
            <a:spLocks noGrp="1"/>
          </p:cNvSpPr>
          <p:nvPr>
            <p:ph type="body" idx="1"/>
          </p:nvPr>
        </p:nvSpPr>
        <p:spPr>
          <a:xfrm>
            <a:off x="358779" y="1179513"/>
            <a:ext cx="4068763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0" rIns="36000" bIns="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5"/>
          </p:nvPr>
        </p:nvSpPr>
        <p:spPr>
          <a:xfrm>
            <a:off x="4716020" y="1179513"/>
            <a:ext cx="4068763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0" rIns="36000" bIns="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idx="16"/>
          </p:nvPr>
        </p:nvSpPr>
        <p:spPr>
          <a:xfrm>
            <a:off x="358779" y="3078438"/>
            <a:ext cx="4068763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0" rIns="36000" bIns="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Textplatzhalter 2"/>
          <p:cNvSpPr>
            <a:spLocks noGrp="1"/>
          </p:cNvSpPr>
          <p:nvPr>
            <p:ph type="body" idx="17"/>
          </p:nvPr>
        </p:nvSpPr>
        <p:spPr>
          <a:xfrm>
            <a:off x="4716020" y="3078438"/>
            <a:ext cx="4068763" cy="2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08000" tIns="0" rIns="36000" bIns="0" anchor="ctr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1pPr>
            <a:lvl2pPr marL="457203" indent="0">
              <a:buNone/>
              <a:defRPr sz="1800"/>
            </a:lvl2pPr>
            <a:lvl3pPr marL="914407" indent="0">
              <a:buNone/>
              <a:defRPr sz="1600"/>
            </a:lvl3pPr>
            <a:lvl4pPr marL="1371610" indent="0">
              <a:buNone/>
              <a:defRPr sz="1400"/>
            </a:lvl4pPr>
            <a:lvl5pPr marL="1828813" indent="0">
              <a:buNone/>
              <a:defRPr sz="1400"/>
            </a:lvl5pPr>
            <a:lvl6pPr marL="2286017" indent="0">
              <a:buNone/>
              <a:defRPr sz="1400"/>
            </a:lvl6pPr>
            <a:lvl7pPr marL="2743220" indent="0">
              <a:buNone/>
              <a:defRPr sz="1400"/>
            </a:lvl7pPr>
            <a:lvl8pPr marL="3200424" indent="0">
              <a:buNone/>
              <a:defRPr sz="1400"/>
            </a:lvl8pPr>
            <a:lvl9pPr marL="3657627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Inhaltsplatzhalter 3"/>
          <p:cNvSpPr>
            <a:spLocks noGrp="1"/>
          </p:cNvSpPr>
          <p:nvPr>
            <p:ph sz="quarter" idx="19"/>
          </p:nvPr>
        </p:nvSpPr>
        <p:spPr>
          <a:xfrm>
            <a:off x="360004" y="1515647"/>
            <a:ext cx="4067999" cy="1368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rgbClr val="000000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rgbClr val="000000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rgbClr val="000000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3"/>
          <p:cNvSpPr>
            <a:spLocks noGrp="1"/>
          </p:cNvSpPr>
          <p:nvPr>
            <p:ph sz="quarter" idx="20"/>
          </p:nvPr>
        </p:nvSpPr>
        <p:spPr>
          <a:xfrm>
            <a:off x="4716020" y="1515647"/>
            <a:ext cx="4067999" cy="1368000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rgbClr val="000000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rgbClr val="000000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rgbClr val="000000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quarter" idx="21"/>
          </p:nvPr>
        </p:nvSpPr>
        <p:spPr>
          <a:xfrm>
            <a:off x="358779" y="3402438"/>
            <a:ext cx="4067999" cy="1368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rgbClr val="000000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rgbClr val="000000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rgbClr val="000000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3"/>
          <p:cNvSpPr>
            <a:spLocks noGrp="1"/>
          </p:cNvSpPr>
          <p:nvPr>
            <p:ph sz="quarter" idx="22"/>
          </p:nvPr>
        </p:nvSpPr>
        <p:spPr>
          <a:xfrm>
            <a:off x="4714795" y="3402438"/>
            <a:ext cx="4067999" cy="1368000"/>
          </a:xfrm>
          <a:prstGeom prst="rect">
            <a:avLst/>
          </a:prstGeom>
        </p:spPr>
        <p:txBody>
          <a:bodyPr/>
          <a:lstStyle>
            <a:lvl1pPr>
              <a:spcAft>
                <a:spcPts val="300"/>
              </a:spcAft>
              <a:defRPr sz="1200">
                <a:solidFill>
                  <a:srgbClr val="000000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rgbClr val="000000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rgbClr val="000000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rgbClr val="000000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6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301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Bild gro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188000"/>
            <a:ext cx="8424000" cy="3582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99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2 Bilder nebeneinan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3"/>
          <p:cNvSpPr>
            <a:spLocks noGrp="1"/>
          </p:cNvSpPr>
          <p:nvPr>
            <p:ph type="pic" sz="quarter" idx="13"/>
          </p:nvPr>
        </p:nvSpPr>
        <p:spPr>
          <a:xfrm>
            <a:off x="360001" y="1188000"/>
            <a:ext cx="4176000" cy="3582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3" name="Bildplatzhalter 3"/>
          <p:cNvSpPr>
            <a:spLocks noGrp="1"/>
          </p:cNvSpPr>
          <p:nvPr>
            <p:ph type="pic" sz="quarter" idx="14"/>
          </p:nvPr>
        </p:nvSpPr>
        <p:spPr>
          <a:xfrm>
            <a:off x="4608001" y="1188000"/>
            <a:ext cx="4176000" cy="3582000"/>
          </a:xfrm>
          <a:prstGeom prst="rect">
            <a:avLst/>
          </a:prstGeom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Textplatzhalter 3"/>
          <p:cNvSpPr>
            <a:spLocks noGrp="1"/>
          </p:cNvSpPr>
          <p:nvPr>
            <p:ph type="body" sz="quarter" idx="15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3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932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Organigram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martArt-Platzhalter 2"/>
          <p:cNvSpPr>
            <a:spLocks noGrp="1"/>
          </p:cNvSpPr>
          <p:nvPr>
            <p:ph type="dgm" idx="1"/>
          </p:nvPr>
        </p:nvSpPr>
        <p:spPr>
          <a:xfrm>
            <a:off x="360001" y="1188000"/>
            <a:ext cx="8424000" cy="358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rgbClr val="F86A16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rgbClr val="000000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12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4773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70053195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5215" name="think-cell Folie" r:id="rId4" imgW="360" imgH="360" progId="">
              <p:embed/>
            </p:oleObj>
          </a:graphicData>
        </a:graphic>
      </p:graphicFrame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7788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Transpor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ihandform 16"/>
          <p:cNvSpPr/>
          <p:nvPr userDrawn="1"/>
        </p:nvSpPr>
        <p:spPr>
          <a:xfrm>
            <a:off x="6090674" y="4967671"/>
            <a:ext cx="3059452" cy="18377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7698361" y="325213"/>
            <a:ext cx="1083922" cy="324996"/>
            <a:chOff x="7704000" y="453600"/>
            <a:chExt cx="1083922" cy="324695"/>
          </a:xfrm>
          <a:solidFill>
            <a:srgbClr val="FFFFFF"/>
          </a:solidFill>
        </p:grpSpPr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6" name="Titel 1"/>
          <p:cNvSpPr>
            <a:spLocks noGrp="1"/>
          </p:cNvSpPr>
          <p:nvPr>
            <p:ph type="title"/>
          </p:nvPr>
        </p:nvSpPr>
        <p:spPr>
          <a:xfrm>
            <a:off x="720000" y="3499738"/>
            <a:ext cx="7704000" cy="86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bg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8" name="Textplatzhalter 2"/>
          <p:cNvSpPr>
            <a:spLocks noGrp="1"/>
          </p:cNvSpPr>
          <p:nvPr>
            <p:ph type="body" idx="1"/>
          </p:nvPr>
        </p:nvSpPr>
        <p:spPr>
          <a:xfrm>
            <a:off x="720000" y="4392000"/>
            <a:ext cx="7704000" cy="28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917119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System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/>
          <p:cNvSpPr/>
          <p:nvPr userDrawn="1"/>
        </p:nvSpPr>
        <p:spPr>
          <a:xfrm>
            <a:off x="6090674" y="4967671"/>
            <a:ext cx="3059452" cy="18377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17" name="Gruppierung 16"/>
          <p:cNvGrpSpPr/>
          <p:nvPr userDrawn="1"/>
        </p:nvGrpSpPr>
        <p:grpSpPr>
          <a:xfrm>
            <a:off x="7698361" y="325213"/>
            <a:ext cx="1083922" cy="324996"/>
            <a:chOff x="7704000" y="453600"/>
            <a:chExt cx="1083922" cy="324695"/>
          </a:xfrm>
          <a:solidFill>
            <a:srgbClr val="FFFFFF"/>
          </a:solidFill>
        </p:grpSpPr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28" name="Titel 1"/>
          <p:cNvSpPr>
            <a:spLocks noGrp="1"/>
          </p:cNvSpPr>
          <p:nvPr>
            <p:ph type="title"/>
          </p:nvPr>
        </p:nvSpPr>
        <p:spPr>
          <a:xfrm>
            <a:off x="720000" y="3499738"/>
            <a:ext cx="7704000" cy="86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bg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29" name="Textplatzhalter 2"/>
          <p:cNvSpPr>
            <a:spLocks noGrp="1"/>
          </p:cNvSpPr>
          <p:nvPr>
            <p:ph type="body" idx="1"/>
          </p:nvPr>
        </p:nvSpPr>
        <p:spPr>
          <a:xfrm>
            <a:off x="720000" y="4392000"/>
            <a:ext cx="7704000" cy="28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2301605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Servic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ihandform 15"/>
          <p:cNvSpPr/>
          <p:nvPr userDrawn="1"/>
        </p:nvSpPr>
        <p:spPr>
          <a:xfrm>
            <a:off x="6090674" y="4967671"/>
            <a:ext cx="3059452" cy="18377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17" name="Gruppierung 16"/>
          <p:cNvGrpSpPr/>
          <p:nvPr userDrawn="1"/>
        </p:nvGrpSpPr>
        <p:grpSpPr>
          <a:xfrm>
            <a:off x="7698361" y="325213"/>
            <a:ext cx="1083922" cy="324996"/>
            <a:chOff x="7704000" y="453600"/>
            <a:chExt cx="1083922" cy="324695"/>
          </a:xfrm>
          <a:solidFill>
            <a:srgbClr val="FFFFFF"/>
          </a:solidFill>
        </p:grpSpPr>
        <p:sp>
          <p:nvSpPr>
            <p:cNvPr id="20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1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3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720000" y="3499738"/>
            <a:ext cx="7704000" cy="86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bg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720000" y="4392000"/>
            <a:ext cx="7704000" cy="28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3304656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Finanzierung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/>
          <p:nvPr userDrawn="1"/>
        </p:nvSpPr>
        <p:spPr>
          <a:xfrm>
            <a:off x="6090674" y="4967671"/>
            <a:ext cx="3059452" cy="18377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13" name="Gruppierung 12"/>
          <p:cNvGrpSpPr/>
          <p:nvPr userDrawn="1"/>
        </p:nvGrpSpPr>
        <p:grpSpPr>
          <a:xfrm>
            <a:off x="7698361" y="325213"/>
            <a:ext cx="1083922" cy="324996"/>
            <a:chOff x="7704000" y="453600"/>
            <a:chExt cx="1083922" cy="324695"/>
          </a:xfrm>
          <a:solidFill>
            <a:srgbClr val="FFFFFF"/>
          </a:solidFill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8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9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720000" y="3499738"/>
            <a:ext cx="7704000" cy="864800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2200" b="1" cap="none">
                <a:solidFill>
                  <a:schemeClr val="bg1"/>
                </a:solidFill>
              </a:defRPr>
            </a:lvl1pPr>
          </a:lstStyle>
          <a:p>
            <a:r>
              <a:rPr lang="de-DE" noProof="0" dirty="0" smtClean="0"/>
              <a:t>Titelmasterformat durch Klicken bearbeiten</a:t>
            </a:r>
            <a:endParaRPr lang="de-DE" noProof="0" dirty="0"/>
          </a:p>
        </p:txBody>
      </p:sp>
      <p:sp>
        <p:nvSpPr>
          <p:cNvPr id="20" name="Textplatzhalter 2"/>
          <p:cNvSpPr>
            <a:spLocks noGrp="1"/>
          </p:cNvSpPr>
          <p:nvPr>
            <p:ph type="body" idx="1"/>
          </p:nvPr>
        </p:nvSpPr>
        <p:spPr>
          <a:xfrm>
            <a:off x="720000" y="4392000"/>
            <a:ext cx="7704000" cy="288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4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noProof="0" dirty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xmlns="" val="42503730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hrzeilig /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 noChangeArrowheads="1"/>
          </p:cNvSpPr>
          <p:nvPr>
            <p:ph type="title"/>
          </p:nvPr>
        </p:nvSpPr>
        <p:spPr bwMode="gray">
          <a:xfrm>
            <a:off x="360000" y="457200"/>
            <a:ext cx="68428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60000" y="1188000"/>
            <a:ext cx="8424000" cy="3564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9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360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Untertitel /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 anchor="b" anchorCtr="0"/>
          <a:lstStyle>
            <a:lvl1pPr algn="l">
              <a:lnSpc>
                <a:spcPct val="110000"/>
              </a:lnSpc>
              <a:defRPr sz="1600" b="1" cap="none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3"/>
          <p:cNvSpPr>
            <a:spLocks noGrp="1"/>
          </p:cNvSpPr>
          <p:nvPr>
            <p:ph type="body" sz="quarter" idx="14"/>
          </p:nvPr>
        </p:nvSpPr>
        <p:spPr>
          <a:xfrm>
            <a:off x="360000" y="702000"/>
            <a:ext cx="6840000" cy="252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>
              <a:buFontTx/>
              <a:buNone/>
              <a:defRPr sz="1600" b="0"/>
            </a:lvl2pPr>
            <a:lvl3pPr marL="0" indent="0">
              <a:buFontTx/>
              <a:buNone/>
              <a:defRPr sz="1600" b="0"/>
            </a:lvl3pPr>
            <a:lvl4pPr marL="0" indent="0">
              <a:buFontTx/>
              <a:buNone/>
              <a:defRPr sz="1600" b="0"/>
            </a:lvl4pPr>
            <a:lvl5pPr marL="252001" indent="0">
              <a:buFontTx/>
              <a:buNone/>
              <a:defRPr sz="1600" b="0"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7" name="Textplatzhalter 13"/>
          <p:cNvSpPr>
            <a:spLocks noGrp="1"/>
          </p:cNvSpPr>
          <p:nvPr>
            <p:ph type="body" sz="quarter" idx="10"/>
          </p:nvPr>
        </p:nvSpPr>
        <p:spPr>
          <a:xfrm>
            <a:off x="360000" y="1188000"/>
            <a:ext cx="8424000" cy="35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Espace réservé du numéro de diapositiv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8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 panose="020B0604020202020204" pitchFamily="34" charset="0"/>
              </a:rPr>
              <a:t>Competitor Comparison RX 20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723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xmlns="" val="41917048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33" name="think-cell Folie" r:id="rId43" imgW="360" imgH="360" progId="">
              <p:embed/>
            </p:oleObj>
          </a:graphicData>
        </a:graphic>
      </p:graphicFrame>
      <p:sp>
        <p:nvSpPr>
          <p:cNvPr id="6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0000" y="5022000"/>
            <a:ext cx="270000" cy="1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841381" eaLnBrk="1" hangingPunct="1">
              <a:spcBef>
                <a:spcPct val="0"/>
              </a:spcBef>
              <a:defRPr sz="700" b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9CC5461-F7F8-834A-A33C-7913089D93E6}" type="slidenum">
              <a:rPr lang="de-DE" smtClean="0"/>
              <a:pPr/>
              <a:t>‹N°›</a:t>
            </a:fld>
            <a:endParaRPr lang="de-DE" dirty="0"/>
          </a:p>
        </p:txBody>
      </p:sp>
      <p:sp>
        <p:nvSpPr>
          <p:cNvPr id="65" name="Fußzeilenplatzhalter 49"/>
          <p:cNvSpPr>
            <a:spLocks noGrp="1"/>
          </p:cNvSpPr>
          <p:nvPr>
            <p:ph type="ftr" sz="quarter" idx="3"/>
          </p:nvPr>
        </p:nvSpPr>
        <p:spPr>
          <a:xfrm>
            <a:off x="720001" y="5022000"/>
            <a:ext cx="5040000" cy="10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841381" rtl="0" eaLnBrk="1" fontAlgn="base" hangingPunct="1">
              <a:spcBef>
                <a:spcPct val="0"/>
              </a:spcBef>
              <a:spcAft>
                <a:spcPct val="0"/>
              </a:spcAft>
              <a:defRPr lang="de-DE" sz="700" kern="1200" dirty="0">
                <a:solidFill>
                  <a:schemeClr val="tx1"/>
                </a:solidFill>
                <a:latin typeface="Verdana" charset="0"/>
                <a:ea typeface="Arial"/>
                <a:cs typeface="+mn-cs"/>
              </a:defRPr>
            </a:lvl1pPr>
          </a:lstStyle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sp>
        <p:nvSpPr>
          <p:cNvPr id="6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60000" y="457200"/>
            <a:ext cx="6842812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:v="urn:schemas-microsoft-com:vml" xmlns:mc="http://schemas.openxmlformats.org/markup-compatibility/2006" xmlns:p14="http://schemas.microsoft.com/office/powerpoint/2010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58" name="Freihandform 57"/>
          <p:cNvSpPr/>
          <p:nvPr userDrawn="1"/>
        </p:nvSpPr>
        <p:spPr>
          <a:xfrm>
            <a:off x="6090674" y="4963075"/>
            <a:ext cx="3059452" cy="183600"/>
          </a:xfrm>
          <a:custGeom>
            <a:avLst/>
            <a:gdLst>
              <a:gd name="connsiteX0" fmla="*/ 2624404 w 2627652"/>
              <a:gd name="connsiteY0" fmla="*/ 0 h 185143"/>
              <a:gd name="connsiteX1" fmla="*/ 123425 w 2627652"/>
              <a:gd name="connsiteY1" fmla="*/ 3248 h 185143"/>
              <a:gd name="connsiteX2" fmla="*/ 0 w 2627652"/>
              <a:gd name="connsiteY2" fmla="*/ 185143 h 185143"/>
              <a:gd name="connsiteX3" fmla="*/ 2627652 w 2627652"/>
              <a:gd name="connsiteY3" fmla="*/ 181895 h 185143"/>
              <a:gd name="connsiteX4" fmla="*/ 2624404 w 2627652"/>
              <a:gd name="connsiteY4" fmla="*/ 0 h 185143"/>
              <a:gd name="connsiteX0" fmla="*/ 2529154 w 2627652"/>
              <a:gd name="connsiteY0" fmla="*/ 3102 h 181895"/>
              <a:gd name="connsiteX1" fmla="*/ 123425 w 2627652"/>
              <a:gd name="connsiteY1" fmla="*/ 0 h 181895"/>
              <a:gd name="connsiteX2" fmla="*/ 0 w 2627652"/>
              <a:gd name="connsiteY2" fmla="*/ 181895 h 181895"/>
              <a:gd name="connsiteX3" fmla="*/ 2627652 w 2627652"/>
              <a:gd name="connsiteY3" fmla="*/ 178647 h 181895"/>
              <a:gd name="connsiteX4" fmla="*/ 2529154 w 2627652"/>
              <a:gd name="connsiteY4" fmla="*/ 3102 h 181895"/>
              <a:gd name="connsiteX0" fmla="*/ 2630754 w 2630901"/>
              <a:gd name="connsiteY0" fmla="*/ 6277 h 181895"/>
              <a:gd name="connsiteX1" fmla="*/ 123425 w 2630901"/>
              <a:gd name="connsiteY1" fmla="*/ 0 h 181895"/>
              <a:gd name="connsiteX2" fmla="*/ 0 w 2630901"/>
              <a:gd name="connsiteY2" fmla="*/ 181895 h 181895"/>
              <a:gd name="connsiteX3" fmla="*/ 2627652 w 2630901"/>
              <a:gd name="connsiteY3" fmla="*/ 178647 h 181895"/>
              <a:gd name="connsiteX4" fmla="*/ 2630754 w 2630901"/>
              <a:gd name="connsiteY4" fmla="*/ 6277 h 181895"/>
              <a:gd name="connsiteX0" fmla="*/ 2630754 w 2630901"/>
              <a:gd name="connsiteY0" fmla="*/ 0 h 181968"/>
              <a:gd name="connsiteX1" fmla="*/ 123425 w 2630901"/>
              <a:gd name="connsiteY1" fmla="*/ 73 h 181968"/>
              <a:gd name="connsiteX2" fmla="*/ 0 w 2630901"/>
              <a:gd name="connsiteY2" fmla="*/ 181968 h 181968"/>
              <a:gd name="connsiteX3" fmla="*/ 2627652 w 2630901"/>
              <a:gd name="connsiteY3" fmla="*/ 178720 h 181968"/>
              <a:gd name="connsiteX4" fmla="*/ 2630754 w 2630901"/>
              <a:gd name="connsiteY4" fmla="*/ 0 h 181968"/>
              <a:gd name="connsiteX0" fmla="*/ 2630754 w 2634002"/>
              <a:gd name="connsiteY0" fmla="*/ 0 h 181968"/>
              <a:gd name="connsiteX1" fmla="*/ 123425 w 2634002"/>
              <a:gd name="connsiteY1" fmla="*/ 73 h 181968"/>
              <a:gd name="connsiteX2" fmla="*/ 0 w 2634002"/>
              <a:gd name="connsiteY2" fmla="*/ 181968 h 181968"/>
              <a:gd name="connsiteX3" fmla="*/ 2634002 w 2634002"/>
              <a:gd name="connsiteY3" fmla="*/ 178720 h 181968"/>
              <a:gd name="connsiteX4" fmla="*/ 2630754 w 2634002"/>
              <a:gd name="connsiteY4" fmla="*/ 0 h 181968"/>
              <a:gd name="connsiteX0" fmla="*/ 2630754 w 2630759"/>
              <a:gd name="connsiteY0" fmla="*/ 0 h 181968"/>
              <a:gd name="connsiteX1" fmla="*/ 123425 w 2630759"/>
              <a:gd name="connsiteY1" fmla="*/ 73 h 181968"/>
              <a:gd name="connsiteX2" fmla="*/ 0 w 2630759"/>
              <a:gd name="connsiteY2" fmla="*/ 181968 h 181968"/>
              <a:gd name="connsiteX3" fmla="*/ 2468902 w 2630759"/>
              <a:gd name="connsiteY3" fmla="*/ 118395 h 181968"/>
              <a:gd name="connsiteX4" fmla="*/ 2630754 w 2630759"/>
              <a:gd name="connsiteY4" fmla="*/ 0 h 181968"/>
              <a:gd name="connsiteX0" fmla="*/ 2630754 w 2631075"/>
              <a:gd name="connsiteY0" fmla="*/ 0 h 181968"/>
              <a:gd name="connsiteX1" fmla="*/ 123425 w 2631075"/>
              <a:gd name="connsiteY1" fmla="*/ 73 h 181968"/>
              <a:gd name="connsiteX2" fmla="*/ 0 w 2631075"/>
              <a:gd name="connsiteY2" fmla="*/ 181968 h 181968"/>
              <a:gd name="connsiteX3" fmla="*/ 2630827 w 2631075"/>
              <a:gd name="connsiteY3" fmla="*/ 181895 h 181968"/>
              <a:gd name="connsiteX4" fmla="*/ 2630754 w 2631075"/>
              <a:gd name="connsiteY4" fmla="*/ 0 h 181968"/>
              <a:gd name="connsiteX0" fmla="*/ 3046679 w 3046681"/>
              <a:gd name="connsiteY0" fmla="*/ 0 h 181968"/>
              <a:gd name="connsiteX1" fmla="*/ 123425 w 3046681"/>
              <a:gd name="connsiteY1" fmla="*/ 73 h 181968"/>
              <a:gd name="connsiteX2" fmla="*/ 0 w 3046681"/>
              <a:gd name="connsiteY2" fmla="*/ 181968 h 181968"/>
              <a:gd name="connsiteX3" fmla="*/ 2630827 w 3046681"/>
              <a:gd name="connsiteY3" fmla="*/ 181895 h 181968"/>
              <a:gd name="connsiteX4" fmla="*/ 3046679 w 3046681"/>
              <a:gd name="connsiteY4" fmla="*/ 0 h 181968"/>
              <a:gd name="connsiteX0" fmla="*/ 3046679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3046679 w 3049927"/>
              <a:gd name="connsiteY4" fmla="*/ 0 h 181968"/>
              <a:gd name="connsiteX0" fmla="*/ 3056204 w 3056300"/>
              <a:gd name="connsiteY0" fmla="*/ 0 h 181968"/>
              <a:gd name="connsiteX1" fmla="*/ 123425 w 3056300"/>
              <a:gd name="connsiteY1" fmla="*/ 73 h 181968"/>
              <a:gd name="connsiteX2" fmla="*/ 0 w 3056300"/>
              <a:gd name="connsiteY2" fmla="*/ 181968 h 181968"/>
              <a:gd name="connsiteX3" fmla="*/ 3049927 w 3056300"/>
              <a:gd name="connsiteY3" fmla="*/ 181895 h 181968"/>
              <a:gd name="connsiteX4" fmla="*/ 3056204 w 3056300"/>
              <a:gd name="connsiteY4" fmla="*/ 0 h 181968"/>
              <a:gd name="connsiteX0" fmla="*/ 2980004 w 3049927"/>
              <a:gd name="connsiteY0" fmla="*/ 0 h 181968"/>
              <a:gd name="connsiteX1" fmla="*/ 123425 w 3049927"/>
              <a:gd name="connsiteY1" fmla="*/ 73 h 181968"/>
              <a:gd name="connsiteX2" fmla="*/ 0 w 3049927"/>
              <a:gd name="connsiteY2" fmla="*/ 181968 h 181968"/>
              <a:gd name="connsiteX3" fmla="*/ 3049927 w 3049927"/>
              <a:gd name="connsiteY3" fmla="*/ 181895 h 181968"/>
              <a:gd name="connsiteX4" fmla="*/ 2980004 w 3049927"/>
              <a:gd name="connsiteY4" fmla="*/ 0 h 181968"/>
              <a:gd name="connsiteX0" fmla="*/ 2980004 w 2980039"/>
              <a:gd name="connsiteY0" fmla="*/ 0 h 181968"/>
              <a:gd name="connsiteX1" fmla="*/ 123425 w 2980039"/>
              <a:gd name="connsiteY1" fmla="*/ 73 h 181968"/>
              <a:gd name="connsiteX2" fmla="*/ 0 w 2980039"/>
              <a:gd name="connsiteY2" fmla="*/ 181968 h 181968"/>
              <a:gd name="connsiteX3" fmla="*/ 2957852 w 2980039"/>
              <a:gd name="connsiteY3" fmla="*/ 175545 h 181968"/>
              <a:gd name="connsiteX4" fmla="*/ 2980004 w 2980039"/>
              <a:gd name="connsiteY4" fmla="*/ 0 h 181968"/>
              <a:gd name="connsiteX0" fmla="*/ 29800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29800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7554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08870 h 181968"/>
              <a:gd name="connsiteX4" fmla="*/ 3056204 w 3059452"/>
              <a:gd name="connsiteY4" fmla="*/ 0 h 181968"/>
              <a:gd name="connsiteX0" fmla="*/ 3056204 w 3056525"/>
              <a:gd name="connsiteY0" fmla="*/ 0 h 185070"/>
              <a:gd name="connsiteX1" fmla="*/ 123425 w 3056525"/>
              <a:gd name="connsiteY1" fmla="*/ 73 h 185070"/>
              <a:gd name="connsiteX2" fmla="*/ 0 w 3056525"/>
              <a:gd name="connsiteY2" fmla="*/ 181968 h 185070"/>
              <a:gd name="connsiteX3" fmla="*/ 3056277 w 3056525"/>
              <a:gd name="connsiteY3" fmla="*/ 185070 h 185070"/>
              <a:gd name="connsiteX4" fmla="*/ 3056204 w 3056525"/>
              <a:gd name="connsiteY4" fmla="*/ 0 h 185070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18395 h 181968"/>
              <a:gd name="connsiteX4" fmla="*/ 3056204 w 3059452"/>
              <a:gd name="connsiteY4" fmla="*/ 0 h 181968"/>
              <a:gd name="connsiteX0" fmla="*/ 3056204 w 3059452"/>
              <a:gd name="connsiteY0" fmla="*/ 0 h 181968"/>
              <a:gd name="connsiteX1" fmla="*/ 123425 w 3059452"/>
              <a:gd name="connsiteY1" fmla="*/ 73 h 181968"/>
              <a:gd name="connsiteX2" fmla="*/ 0 w 3059452"/>
              <a:gd name="connsiteY2" fmla="*/ 181968 h 181968"/>
              <a:gd name="connsiteX3" fmla="*/ 3059452 w 3059452"/>
              <a:gd name="connsiteY3" fmla="*/ 181895 h 181968"/>
              <a:gd name="connsiteX4" fmla="*/ 3056204 w 3059452"/>
              <a:gd name="connsiteY4" fmla="*/ 0 h 181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9452" h="181968">
                <a:moveTo>
                  <a:pt x="3056204" y="0"/>
                </a:moveTo>
                <a:lnTo>
                  <a:pt x="123425" y="73"/>
                </a:lnTo>
                <a:lnTo>
                  <a:pt x="0" y="181968"/>
                </a:lnTo>
                <a:lnTo>
                  <a:pt x="3059452" y="181895"/>
                </a:lnTo>
                <a:cubicBezTo>
                  <a:pt x="3058369" y="121263"/>
                  <a:pt x="3057287" y="60632"/>
                  <a:pt x="3056204" y="0"/>
                </a:cubicBezTo>
                <a:close/>
              </a:path>
            </a:pathLst>
          </a:cu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grpSp>
        <p:nvGrpSpPr>
          <p:cNvPr id="72" name="Gruppierung 71"/>
          <p:cNvGrpSpPr/>
          <p:nvPr userDrawn="1"/>
        </p:nvGrpSpPr>
        <p:grpSpPr>
          <a:xfrm>
            <a:off x="7698361" y="324912"/>
            <a:ext cx="1083922" cy="324695"/>
            <a:chOff x="7704000" y="453600"/>
            <a:chExt cx="1083922" cy="324695"/>
          </a:xfrm>
        </p:grpSpPr>
        <p:sp>
          <p:nvSpPr>
            <p:cNvPr id="73" name="Freeform 3"/>
            <p:cNvSpPr>
              <a:spLocks noChangeArrowheads="1"/>
            </p:cNvSpPr>
            <p:nvPr/>
          </p:nvSpPr>
          <p:spPr bwMode="auto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74" name="Freeform 4"/>
            <p:cNvSpPr>
              <a:spLocks noChangeArrowheads="1"/>
            </p:cNvSpPr>
            <p:nvPr/>
          </p:nvSpPr>
          <p:spPr bwMode="auto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75" name="Rectangle 5"/>
            <p:cNvSpPr>
              <a:spLocks noChangeArrowheads="1"/>
            </p:cNvSpPr>
            <p:nvPr/>
          </p:nvSpPr>
          <p:spPr bwMode="auto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6" name="Freeform 6"/>
            <p:cNvSpPr>
              <a:spLocks noChangeArrowheads="1"/>
            </p:cNvSpPr>
            <p:nvPr/>
          </p:nvSpPr>
          <p:spPr bwMode="auto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77" name="Freeform 7"/>
            <p:cNvSpPr>
              <a:spLocks noChangeArrowheads="1"/>
            </p:cNvSpPr>
            <p:nvPr/>
          </p:nvSpPr>
          <p:spPr bwMode="auto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78" name="Freeform 8"/>
            <p:cNvSpPr>
              <a:spLocks noChangeArrowheads="1"/>
            </p:cNvSpPr>
            <p:nvPr/>
          </p:nvSpPr>
          <p:spPr bwMode="auto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79" name="Textplatzhalter 2"/>
          <p:cNvSpPr>
            <a:spLocks noGrp="1"/>
          </p:cNvSpPr>
          <p:nvPr>
            <p:ph type="body" idx="1"/>
            <p:custDataLst>
              <p:tags r:id="rId41"/>
            </p:custDataLst>
          </p:nvPr>
        </p:nvSpPr>
        <p:spPr>
          <a:xfrm>
            <a:off x="360000" y="1188000"/>
            <a:ext cx="8423999" cy="356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</p:txBody>
      </p:sp>
      <p:sp>
        <p:nvSpPr>
          <p:cNvPr id="2" name="VCT_Marker_ID_2" hidden="1"/>
          <p:cNvSpPr/>
          <p:nvPr userDrawn="1">
            <p:custDataLst>
              <p:tags r:id="rId42"/>
            </p:custDataLst>
          </p:nvPr>
        </p:nvSpPr>
        <p:spPr>
          <a:xfrm>
            <a:off x="1270000" y="127000"/>
            <a:ext cx="127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3"/>
                </a:solidFill>
              </a14:hiddenFill>
            </a:ext>
          </a:extLst>
        </p:spPr>
        <p:txBody>
          <a:bodyPr wrap="none" lIns="108000" tIns="36000" rIns="36000" bIns="54000" rtlCol="0" anchor="ctr">
            <a:noAutofit/>
          </a:bodyPr>
          <a:lstStyle/>
          <a:p>
            <a:pPr algn="ctr"/>
            <a:endParaRPr lang="la-Latn" sz="1400" b="1" dirty="0">
              <a:solidFill>
                <a:srgbClr val="38363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39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676" r:id="rId8"/>
    <p:sldLayoutId id="2147483677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95" r:id="rId15"/>
    <p:sldLayoutId id="2147483715" r:id="rId16"/>
    <p:sldLayoutId id="2147483714" r:id="rId17"/>
    <p:sldLayoutId id="2147483710" r:id="rId18"/>
    <p:sldLayoutId id="2147483713" r:id="rId19"/>
    <p:sldLayoutId id="2147483712" r:id="rId20"/>
    <p:sldLayoutId id="2147483707" r:id="rId21"/>
    <p:sldLayoutId id="2147483709" r:id="rId22"/>
    <p:sldLayoutId id="2147483708" r:id="rId23"/>
    <p:sldLayoutId id="2147483706" r:id="rId24"/>
    <p:sldLayoutId id="2147483705" r:id="rId25"/>
    <p:sldLayoutId id="2147483704" r:id="rId26"/>
    <p:sldLayoutId id="2147483684" r:id="rId27"/>
    <p:sldLayoutId id="2147483703" r:id="rId28"/>
    <p:sldLayoutId id="2147483685" r:id="rId29"/>
    <p:sldLayoutId id="2147483686" r:id="rId30"/>
    <p:sldLayoutId id="2147483687" r:id="rId31"/>
    <p:sldLayoutId id="2147483688" r:id="rId32"/>
    <p:sldLayoutId id="2147483689" r:id="rId33"/>
    <p:sldLayoutId id="2147483691" r:id="rId34"/>
    <p:sldLayoutId id="2147483692" r:id="rId35"/>
    <p:sldLayoutId id="2147483693" r:id="rId36"/>
    <p:sldLayoutId id="2147483694" r:id="rId37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defTabSz="653654" rtl="0" eaLnBrk="0" fontAlgn="base" hangingPunct="0">
        <a:lnSpc>
          <a:spcPts val="2000"/>
        </a:lnSpc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+mj-lt"/>
          <a:ea typeface="Arial"/>
          <a:cs typeface="+mj-cs"/>
        </a:defRPr>
      </a:lvl1pPr>
      <a:lvl2pPr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  <a:ea typeface="Geneva" charset="0"/>
        </a:defRPr>
      </a:lvl2pPr>
      <a:lvl3pPr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  <a:ea typeface="Geneva" charset="0"/>
        </a:defRPr>
      </a:lvl3pPr>
      <a:lvl4pPr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  <a:ea typeface="Geneva" charset="0"/>
        </a:defRPr>
      </a:lvl4pPr>
      <a:lvl5pPr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  <a:ea typeface="Geneva" charset="0"/>
        </a:defRPr>
      </a:lvl5pPr>
      <a:lvl6pPr marL="342900"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</a:defRPr>
      </a:lvl6pPr>
      <a:lvl7pPr marL="685800"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</a:defRPr>
      </a:lvl7pPr>
      <a:lvl8pPr marL="1028700"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</a:defRPr>
      </a:lvl8pPr>
      <a:lvl9pPr marL="1371600" algn="l" defTabSz="653654" rtl="0" eaLnBrk="0" fontAlgn="base" hangingPunct="0">
        <a:lnSpc>
          <a:spcPts val="2400"/>
        </a:lnSpc>
        <a:spcBef>
          <a:spcPct val="0"/>
        </a:spcBef>
        <a:spcAft>
          <a:spcPct val="0"/>
        </a:spcAft>
        <a:defRPr sz="1725" b="1">
          <a:solidFill>
            <a:srgbClr val="FA6914"/>
          </a:solidFill>
          <a:latin typeface="Verdana" pitchFamily="34" charset="0"/>
        </a:defRPr>
      </a:lvl9pPr>
    </p:titleStyle>
    <p:bodyStyle>
      <a:lvl1pPr marL="0" indent="0" algn="l" defTabSz="653654" rtl="0" eaLnBrk="0" fontAlgn="base" hangingPunct="0">
        <a:lnSpc>
          <a:spcPct val="110000"/>
        </a:lnSpc>
        <a:spcBef>
          <a:spcPts val="0"/>
        </a:spcBef>
        <a:spcAft>
          <a:spcPts val="400"/>
        </a:spcAft>
        <a:tabLst>
          <a:tab pos="203597" algn="l"/>
          <a:tab pos="371475" algn="l"/>
          <a:tab pos="560785" algn="l"/>
        </a:tabLst>
        <a:defRPr sz="1600" b="1">
          <a:solidFill>
            <a:schemeClr val="tx1"/>
          </a:solidFill>
          <a:latin typeface="+mn-lt"/>
          <a:ea typeface="Arial"/>
          <a:cs typeface="+mn-cs"/>
        </a:defRPr>
      </a:lvl1pPr>
      <a:lvl2pPr marL="0" indent="0" algn="l" defTabSz="653654" rtl="0" eaLnBrk="0" fontAlgn="base" hangingPunct="0">
        <a:lnSpc>
          <a:spcPct val="110000"/>
        </a:lnSpc>
        <a:spcBef>
          <a:spcPts val="0"/>
        </a:spcBef>
        <a:spcAft>
          <a:spcPts val="400"/>
        </a:spcAft>
        <a:buClr>
          <a:schemeClr val="tx1">
            <a:lumMod val="50000"/>
            <a:lumOff val="50000"/>
          </a:schemeClr>
        </a:buClr>
        <a:buFontTx/>
        <a:buNone/>
        <a:tabLst>
          <a:tab pos="203597" algn="l"/>
          <a:tab pos="371475" algn="l"/>
          <a:tab pos="560785" algn="l"/>
        </a:tabLst>
        <a:defRPr lang="de-DE" sz="1600" dirty="0" smtClean="0">
          <a:solidFill>
            <a:schemeClr val="tx1"/>
          </a:solidFill>
          <a:latin typeface="+mn-lt"/>
          <a:ea typeface="Arial"/>
        </a:defRPr>
      </a:lvl2pPr>
      <a:lvl3pPr marL="189000" indent="-189000" algn="l" defTabSz="653654" rtl="0" eaLnBrk="0" fontAlgn="base" hangingPunct="0">
        <a:lnSpc>
          <a:spcPct val="110000"/>
        </a:lnSpc>
        <a:spcBef>
          <a:spcPts val="0"/>
        </a:spcBef>
        <a:spcAft>
          <a:spcPts val="400"/>
        </a:spcAft>
        <a:buClr>
          <a:schemeClr val="accent2"/>
        </a:buClr>
        <a:buSzPct val="110000"/>
        <a:buFont typeface="Arial" panose="020B0604020202020204" pitchFamily="34" charset="0"/>
        <a:buChar char="−"/>
        <a:tabLst>
          <a:tab pos="183356" algn="l"/>
          <a:tab pos="371475" algn="l"/>
          <a:tab pos="560785" algn="l"/>
        </a:tabLst>
        <a:defRPr lang="de-DE" sz="1600" dirty="0" smtClean="0">
          <a:solidFill>
            <a:schemeClr val="tx1"/>
          </a:solidFill>
          <a:latin typeface="+mn-lt"/>
          <a:ea typeface="Arial"/>
        </a:defRPr>
      </a:lvl3pPr>
      <a:lvl4pPr marL="378000" indent="-189000" algn="l" defTabSz="653654" rtl="0" eaLnBrk="0" fontAlgn="base" hangingPunct="0">
        <a:lnSpc>
          <a:spcPct val="110000"/>
        </a:lnSpc>
        <a:spcBef>
          <a:spcPts val="0"/>
        </a:spcBef>
        <a:spcAft>
          <a:spcPts val="400"/>
        </a:spcAft>
        <a:buClr>
          <a:schemeClr val="accent2"/>
        </a:buClr>
        <a:buSzPct val="110000"/>
        <a:buFont typeface="Arial" panose="020B0604020202020204" pitchFamily="34" charset="0"/>
        <a:buChar char="−"/>
        <a:tabLst>
          <a:tab pos="203597" algn="l"/>
          <a:tab pos="371475" algn="l"/>
          <a:tab pos="560785" algn="l"/>
        </a:tabLst>
        <a:defRPr sz="1600" b="0">
          <a:solidFill>
            <a:schemeClr val="tx1"/>
          </a:solidFill>
          <a:latin typeface="+mn-lt"/>
          <a:ea typeface="Arial"/>
        </a:defRPr>
      </a:lvl4pPr>
      <a:lvl5pPr marL="378000" indent="-189000" algn="l" defTabSz="653654" rtl="0" eaLnBrk="0" fontAlgn="base" hangingPunct="0">
        <a:lnSpc>
          <a:spcPct val="110000"/>
        </a:lnSpc>
        <a:spcBef>
          <a:spcPts val="0"/>
        </a:spcBef>
        <a:spcAft>
          <a:spcPts val="400"/>
        </a:spcAft>
        <a:buClr>
          <a:schemeClr val="accent2"/>
        </a:buClr>
        <a:buSzPct val="110000"/>
        <a:buFont typeface="Arial" panose="020B0604020202020204" pitchFamily="34" charset="0"/>
        <a:buChar char="−"/>
        <a:tabLst>
          <a:tab pos="203597" algn="l"/>
          <a:tab pos="371475" algn="l"/>
          <a:tab pos="560785" algn="l"/>
        </a:tabLst>
        <a:defRPr sz="1400">
          <a:solidFill>
            <a:schemeClr val="tx1"/>
          </a:solidFill>
          <a:latin typeface="+mn-lt"/>
          <a:ea typeface="Arial"/>
        </a:defRPr>
      </a:lvl5pPr>
      <a:lvl6pPr marL="567000" indent="-189000" algn="l" defTabSz="653654" rtl="0" eaLnBrk="0" fontAlgn="base" hangingPunct="0">
        <a:lnSpc>
          <a:spcPct val="110000"/>
        </a:lnSpc>
        <a:spcBef>
          <a:spcPct val="0"/>
        </a:spcBef>
        <a:spcAft>
          <a:spcPts val="400"/>
        </a:spcAft>
        <a:buClr>
          <a:schemeClr val="accent2"/>
        </a:buClr>
        <a:buSzPct val="110000"/>
        <a:buFont typeface="Arial" panose="020B0604020202020204" pitchFamily="34" charset="0"/>
        <a:buChar char="−"/>
        <a:tabLst>
          <a:tab pos="203597" algn="l"/>
          <a:tab pos="371475" algn="l"/>
          <a:tab pos="560785" algn="l"/>
        </a:tabLst>
        <a:defRPr sz="1400">
          <a:solidFill>
            <a:schemeClr val="tx1"/>
          </a:solidFill>
          <a:latin typeface="+mn-lt"/>
        </a:defRPr>
      </a:lvl6pPr>
      <a:lvl7pPr marL="540000" indent="-162000" algn="l" defTabSz="653654" rtl="0" eaLnBrk="0" fontAlgn="base" hangingPunct="0">
        <a:lnSpc>
          <a:spcPts val="1350"/>
        </a:lnSpc>
        <a:spcBef>
          <a:spcPct val="0"/>
        </a:spcBef>
        <a:spcAft>
          <a:spcPts val="600"/>
        </a:spcAft>
        <a:buClr>
          <a:schemeClr val="tx2"/>
        </a:buClr>
        <a:buSzPct val="110000"/>
        <a:buFont typeface="Verdana" panose="020B0604030504040204" pitchFamily="34" charset="0"/>
        <a:buChar char="−"/>
        <a:defRPr sz="1050">
          <a:solidFill>
            <a:schemeClr val="tx1"/>
          </a:solidFill>
          <a:latin typeface="+mn-lt"/>
        </a:defRPr>
      </a:lvl7pPr>
      <a:lvl8pPr marL="540000" indent="-162000" algn="l" defTabSz="653654" rtl="0" eaLnBrk="0" fontAlgn="base" hangingPunct="0">
        <a:lnSpc>
          <a:spcPts val="1350"/>
        </a:lnSpc>
        <a:spcBef>
          <a:spcPct val="0"/>
        </a:spcBef>
        <a:spcAft>
          <a:spcPts val="600"/>
        </a:spcAft>
        <a:buClr>
          <a:schemeClr val="accent1"/>
        </a:buClr>
        <a:buSzPct val="110000"/>
        <a:buFont typeface="Verdana" panose="020B0604030504040204" pitchFamily="34" charset="0"/>
        <a:buChar char="−"/>
        <a:defRPr sz="1050">
          <a:solidFill>
            <a:schemeClr val="tx1"/>
          </a:solidFill>
          <a:latin typeface="+mn-lt"/>
        </a:defRPr>
      </a:lvl8pPr>
      <a:lvl9pPr marL="1941910" algn="l" defTabSz="653654" rtl="0" eaLnBrk="0" fontAlgn="base" hangingPunct="0">
        <a:lnSpc>
          <a:spcPts val="1350"/>
        </a:lnSpc>
        <a:spcBef>
          <a:spcPct val="0"/>
        </a:spcBef>
        <a:spcAft>
          <a:spcPct val="55000"/>
        </a:spcAft>
        <a:buSzPct val="80000"/>
        <a:buFont typeface="Verdana" pitchFamily="34" charset="0"/>
        <a:defRPr sz="112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0.xml"/><Relationship Id="rId7" Type="http://schemas.openxmlformats.org/officeDocument/2006/relationships/chart" Target="../charts/chart3.xml"/><Relationship Id="rId12" Type="http://schemas.openxmlformats.org/officeDocument/2006/relationships/image" Target="../media/image19.jpe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tags" Target="../tags/tag72.xml"/><Relationship Id="rId10" Type="http://schemas.openxmlformats.org/officeDocument/2006/relationships/image" Target="../media/image20.jpeg"/><Relationship Id="rId4" Type="http://schemas.openxmlformats.org/officeDocument/2006/relationships/tags" Target="../tags/tag7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5.xml"/><Relationship Id="rId7" Type="http://schemas.openxmlformats.org/officeDocument/2006/relationships/chart" Target="../charts/chart4.xml"/><Relationship Id="rId12" Type="http://schemas.openxmlformats.org/officeDocument/2006/relationships/image" Target="../media/image19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tags" Target="../tags/tag77.xml"/><Relationship Id="rId10" Type="http://schemas.openxmlformats.org/officeDocument/2006/relationships/image" Target="../media/image20.jpeg"/><Relationship Id="rId4" Type="http://schemas.openxmlformats.org/officeDocument/2006/relationships/tags" Target="../tags/tag76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80.xml"/><Relationship Id="rId7" Type="http://schemas.openxmlformats.org/officeDocument/2006/relationships/chart" Target="../charts/chart5.xml"/><Relationship Id="rId12" Type="http://schemas.openxmlformats.org/officeDocument/2006/relationships/image" Target="../media/image19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tags" Target="../tags/tag82.xml"/><Relationship Id="rId10" Type="http://schemas.openxmlformats.org/officeDocument/2006/relationships/image" Target="../media/image20.jpeg"/><Relationship Id="rId4" Type="http://schemas.openxmlformats.org/officeDocument/2006/relationships/tags" Target="../tags/tag81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image" Target="../media/image21.jpeg"/><Relationship Id="rId3" Type="http://schemas.openxmlformats.org/officeDocument/2006/relationships/tags" Target="../tags/tag84.xml"/><Relationship Id="rId21" Type="http://schemas.openxmlformats.org/officeDocument/2006/relationships/image" Target="../media/image23.jpe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oleObject" Target="../embeddings/oleObject15.bin"/><Relationship Id="rId2" Type="http://schemas.openxmlformats.org/officeDocument/2006/relationships/tags" Target="../tags/tag83.xml"/><Relationship Id="rId16" Type="http://schemas.openxmlformats.org/officeDocument/2006/relationships/notesSlide" Target="../notesSlides/notesSlide8.xml"/><Relationship Id="rId20" Type="http://schemas.openxmlformats.org/officeDocument/2006/relationships/image" Target="../media/image13.png"/><Relationship Id="rId1" Type="http://schemas.openxmlformats.org/officeDocument/2006/relationships/vmlDrawing" Target="../drawings/vmlDrawing15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slideLayout" Target="../slideLayouts/slideLayout25.xml"/><Relationship Id="rId10" Type="http://schemas.openxmlformats.org/officeDocument/2006/relationships/tags" Target="../tags/tag91.xml"/><Relationship Id="rId19" Type="http://schemas.openxmlformats.org/officeDocument/2006/relationships/image" Target="../media/image22.jpe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25.jpeg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image" Target="../media/image18.png"/><Relationship Id="rId2" Type="http://schemas.openxmlformats.org/officeDocument/2006/relationships/tags" Target="../tags/tag96.xml"/><Relationship Id="rId16" Type="http://schemas.openxmlformats.org/officeDocument/2006/relationships/image" Target="../media/image17.jpeg"/><Relationship Id="rId20" Type="http://schemas.openxmlformats.org/officeDocument/2006/relationships/image" Target="../media/image27.png"/><Relationship Id="rId1" Type="http://schemas.openxmlformats.org/officeDocument/2006/relationships/vmlDrawing" Target="../drawings/vmlDrawing16.v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oleObject" Target="../embeddings/oleObject16.bin"/><Relationship Id="rId10" Type="http://schemas.openxmlformats.org/officeDocument/2006/relationships/tags" Target="../tags/tag104.xml"/><Relationship Id="rId19" Type="http://schemas.openxmlformats.org/officeDocument/2006/relationships/image" Target="../media/image26.png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21.jpeg"/><Relationship Id="rId3" Type="http://schemas.openxmlformats.org/officeDocument/2006/relationships/tags" Target="../tags/tag108.xml"/><Relationship Id="rId21" Type="http://schemas.openxmlformats.org/officeDocument/2006/relationships/image" Target="../media/image13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oleObject" Target="../embeddings/oleObject17.bin"/><Relationship Id="rId2" Type="http://schemas.openxmlformats.org/officeDocument/2006/relationships/tags" Target="../tags/tag107.xml"/><Relationship Id="rId16" Type="http://schemas.openxmlformats.org/officeDocument/2006/relationships/notesSlide" Target="../notesSlides/notesSlide10.xml"/><Relationship Id="rId20" Type="http://schemas.openxmlformats.org/officeDocument/2006/relationships/image" Target="../media/image29.jpeg"/><Relationship Id="rId1" Type="http://schemas.openxmlformats.org/officeDocument/2006/relationships/vmlDrawing" Target="../drawings/vmlDrawing17.v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slideLayout" Target="../slideLayouts/slideLayout25.xml"/><Relationship Id="rId10" Type="http://schemas.openxmlformats.org/officeDocument/2006/relationships/tags" Target="../tags/tag115.xml"/><Relationship Id="rId19" Type="http://schemas.openxmlformats.org/officeDocument/2006/relationships/image" Target="../media/image28.jpe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notesSlide" Target="../notesSlides/notesSlide11.xml"/><Relationship Id="rId3" Type="http://schemas.openxmlformats.org/officeDocument/2006/relationships/tags" Target="../tags/tag121.xml"/><Relationship Id="rId21" Type="http://schemas.openxmlformats.org/officeDocument/2006/relationships/image" Target="../media/image18.png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slideLayout" Target="../slideLayouts/slideLayout25.xml"/><Relationship Id="rId25" Type="http://schemas.openxmlformats.org/officeDocument/2006/relationships/image" Target="../media/image33.jpeg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image" Target="../media/image17.jpeg"/><Relationship Id="rId1" Type="http://schemas.openxmlformats.org/officeDocument/2006/relationships/vmlDrawing" Target="../drawings/vmlDrawing18.v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24" Type="http://schemas.openxmlformats.org/officeDocument/2006/relationships/image" Target="../media/image32.jpeg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image" Target="../media/image31.png"/><Relationship Id="rId10" Type="http://schemas.openxmlformats.org/officeDocument/2006/relationships/tags" Target="../tags/tag128.xml"/><Relationship Id="rId19" Type="http://schemas.openxmlformats.org/officeDocument/2006/relationships/oleObject" Target="../embeddings/oleObject18.bin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1.xml"/><Relationship Id="rId13" Type="http://schemas.openxmlformats.org/officeDocument/2006/relationships/tags" Target="../tags/tag146.xml"/><Relationship Id="rId18" Type="http://schemas.openxmlformats.org/officeDocument/2006/relationships/oleObject" Target="../embeddings/oleObject19.bin"/><Relationship Id="rId3" Type="http://schemas.openxmlformats.org/officeDocument/2006/relationships/tags" Target="../tags/tag136.xml"/><Relationship Id="rId7" Type="http://schemas.openxmlformats.org/officeDocument/2006/relationships/tags" Target="../tags/tag140.xml"/><Relationship Id="rId12" Type="http://schemas.openxmlformats.org/officeDocument/2006/relationships/tags" Target="../tags/tag145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135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35.jpeg"/><Relationship Id="rId1" Type="http://schemas.openxmlformats.org/officeDocument/2006/relationships/vmlDrawing" Target="../drawings/vmlDrawing19.vml"/><Relationship Id="rId6" Type="http://schemas.openxmlformats.org/officeDocument/2006/relationships/tags" Target="../tags/tag139.xml"/><Relationship Id="rId11" Type="http://schemas.openxmlformats.org/officeDocument/2006/relationships/tags" Target="../tags/tag144.xml"/><Relationship Id="rId5" Type="http://schemas.openxmlformats.org/officeDocument/2006/relationships/tags" Target="../tags/tag138.xml"/><Relationship Id="rId15" Type="http://schemas.openxmlformats.org/officeDocument/2006/relationships/tags" Target="../tags/tag148.xml"/><Relationship Id="rId23" Type="http://schemas.openxmlformats.org/officeDocument/2006/relationships/image" Target="../media/image36.jpeg"/><Relationship Id="rId10" Type="http://schemas.openxmlformats.org/officeDocument/2006/relationships/tags" Target="../tags/tag143.xml"/><Relationship Id="rId19" Type="http://schemas.openxmlformats.org/officeDocument/2006/relationships/image" Target="../media/image34.jpeg"/><Relationship Id="rId4" Type="http://schemas.openxmlformats.org/officeDocument/2006/relationships/tags" Target="../tags/tag137.xml"/><Relationship Id="rId9" Type="http://schemas.openxmlformats.org/officeDocument/2006/relationships/tags" Target="../tags/tag142.xml"/><Relationship Id="rId14" Type="http://schemas.openxmlformats.org/officeDocument/2006/relationships/tags" Target="../tags/tag147.xml"/><Relationship Id="rId22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tags" Target="../tags/tag151.xml"/><Relationship Id="rId7" Type="http://schemas.openxmlformats.org/officeDocument/2006/relationships/image" Target="../media/image12.png"/><Relationship Id="rId2" Type="http://schemas.openxmlformats.org/officeDocument/2006/relationships/tags" Target="../tags/tag150.xml"/><Relationship Id="rId1" Type="http://schemas.openxmlformats.org/officeDocument/2006/relationships/tags" Target="../tags/tag149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7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6.jpeg"/><Relationship Id="rId17" Type="http://schemas.openxmlformats.org/officeDocument/2006/relationships/image" Target="../media/image11.png"/><Relationship Id="rId2" Type="http://schemas.openxmlformats.org/officeDocument/2006/relationships/tags" Target="../tags/tag20.xml"/><Relationship Id="rId16" Type="http://schemas.openxmlformats.org/officeDocument/2006/relationships/image" Target="../media/image10.jpeg"/><Relationship Id="rId20" Type="http://schemas.openxmlformats.org/officeDocument/2006/relationships/image" Target="../media/image13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notesSlide" Target="../notesSlides/notesSlide2.xml"/><Relationship Id="rId5" Type="http://schemas.openxmlformats.org/officeDocument/2006/relationships/tags" Target="../tags/tag2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26.xml"/><Relationship Id="rId19" Type="http://schemas.microsoft.com/office/2007/relationships/hdphoto" Target="../media/hdphoto1.wdp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15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59.xml"/><Relationship Id="rId10" Type="http://schemas.openxmlformats.org/officeDocument/2006/relationships/image" Target="../media/image40.png"/><Relationship Id="rId4" Type="http://schemas.openxmlformats.org/officeDocument/2006/relationships/tags" Target="../tags/tag158.xml"/><Relationship Id="rId9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tags" Target="../tags/tag162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64.xml"/><Relationship Id="rId4" Type="http://schemas.openxmlformats.org/officeDocument/2006/relationships/tags" Target="../tags/tag163.xml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tags" Target="../tags/tag167.xml"/><Relationship Id="rId7" Type="http://schemas.openxmlformats.org/officeDocument/2006/relationships/image" Target="../media/image42.png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6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7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175.xml"/><Relationship Id="rId7" Type="http://schemas.openxmlformats.org/officeDocument/2006/relationships/image" Target="../media/image44.jpeg"/><Relationship Id="rId2" Type="http://schemas.openxmlformats.org/officeDocument/2006/relationships/tags" Target="../tags/tag174.xml"/><Relationship Id="rId1" Type="http://schemas.openxmlformats.org/officeDocument/2006/relationships/tags" Target="../tags/tag173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4.xml"/><Relationship Id="rId4" Type="http://schemas.openxmlformats.org/officeDocument/2006/relationships/tags" Target="../tags/tag176.xml"/><Relationship Id="rId9" Type="http://schemas.openxmlformats.org/officeDocument/2006/relationships/image" Target="../media/image4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182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84.xml"/><Relationship Id="rId4" Type="http://schemas.openxmlformats.org/officeDocument/2006/relationships/tags" Target="../tags/tag183.xml"/><Relationship Id="rId9" Type="http://schemas.openxmlformats.org/officeDocument/2006/relationships/image" Target="../media/image4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tags" Target="../tags/tag187.xml"/><Relationship Id="rId7" Type="http://schemas.openxmlformats.org/officeDocument/2006/relationships/notesSlide" Target="../notesSlides/notesSlide21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0.png"/><Relationship Id="rId5" Type="http://schemas.openxmlformats.org/officeDocument/2006/relationships/tags" Target="../tags/tag189.xml"/><Relationship Id="rId10" Type="http://schemas.openxmlformats.org/officeDocument/2006/relationships/image" Target="../media/image39.png"/><Relationship Id="rId4" Type="http://schemas.openxmlformats.org/officeDocument/2006/relationships/tags" Target="../tags/tag188.xml"/><Relationship Id="rId9" Type="http://schemas.openxmlformats.org/officeDocument/2006/relationships/image" Target="../media/image5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tags" Target="../tags/tag192.xml"/><Relationship Id="rId7" Type="http://schemas.openxmlformats.org/officeDocument/2006/relationships/notesSlide" Target="../notesSlides/notesSlide2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97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slideLayout" Target="../slideLayouts/slideLayout22.xml"/><Relationship Id="rId4" Type="http://schemas.openxmlformats.org/officeDocument/2006/relationships/tags" Target="../tags/tag19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5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tags" Target="../tags/tag201.xml"/><Relationship Id="rId7" Type="http://schemas.openxmlformats.org/officeDocument/2006/relationships/image" Target="../media/image6.jpeg"/><Relationship Id="rId2" Type="http://schemas.openxmlformats.org/officeDocument/2006/relationships/tags" Target="../tags/tag200.xml"/><Relationship Id="rId1" Type="http://schemas.openxmlformats.org/officeDocument/2006/relationships/tags" Target="../tags/tag199.xml"/><Relationship Id="rId6" Type="http://schemas.openxmlformats.org/officeDocument/2006/relationships/image" Target="../media/image53.jpe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3.xml"/><Relationship Id="rId4" Type="http://schemas.openxmlformats.org/officeDocument/2006/relationships/tags" Target="../tags/tag20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tags" Target="../tags/tag208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10.xml"/><Relationship Id="rId4" Type="http://schemas.openxmlformats.org/officeDocument/2006/relationships/tags" Target="../tags/tag209.xml"/><Relationship Id="rId9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tags" Target="../tags/tag213.xml"/><Relationship Id="rId7" Type="http://schemas.openxmlformats.org/officeDocument/2006/relationships/notesSlide" Target="../notesSlides/notesSlide26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9" Type="http://schemas.openxmlformats.org/officeDocument/2006/relationships/image" Target="../media/image57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tags" Target="../tags/tag218.xml"/><Relationship Id="rId7" Type="http://schemas.openxmlformats.org/officeDocument/2006/relationships/notesSlide" Target="../notesSlides/notesSlide27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9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tags" Target="../tags/tag223.xml"/><Relationship Id="rId7" Type="http://schemas.openxmlformats.org/officeDocument/2006/relationships/notesSlide" Target="../notesSlides/notesSlide28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40.png"/><Relationship Id="rId5" Type="http://schemas.openxmlformats.org/officeDocument/2006/relationships/tags" Target="../tags/tag225.xml"/><Relationship Id="rId10" Type="http://schemas.openxmlformats.org/officeDocument/2006/relationships/image" Target="../media/image39.png"/><Relationship Id="rId4" Type="http://schemas.openxmlformats.org/officeDocument/2006/relationships/tags" Target="../tags/tag224.xml"/><Relationship Id="rId9" Type="http://schemas.openxmlformats.org/officeDocument/2006/relationships/image" Target="../media/image60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2.xml"/><Relationship Id="rId12" Type="http://schemas.openxmlformats.org/officeDocument/2006/relationships/image" Target="../media/image52.jpeg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63.png"/><Relationship Id="rId5" Type="http://schemas.openxmlformats.org/officeDocument/2006/relationships/tags" Target="../tags/tag230.xml"/><Relationship Id="rId10" Type="http://schemas.openxmlformats.org/officeDocument/2006/relationships/image" Target="../media/image62.jpeg"/><Relationship Id="rId4" Type="http://schemas.openxmlformats.org/officeDocument/2006/relationships/tags" Target="../tags/tag229.xml"/><Relationship Id="rId9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234.xml"/><Relationship Id="rId7" Type="http://schemas.openxmlformats.org/officeDocument/2006/relationships/notesSlide" Target="../notesSlides/notesSlide30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236.xml"/><Relationship Id="rId4" Type="http://schemas.openxmlformats.org/officeDocument/2006/relationships/tags" Target="../tags/tag2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tags" Target="../tags/tag239.xml"/><Relationship Id="rId7" Type="http://schemas.openxmlformats.org/officeDocument/2006/relationships/image" Target="../media/image65.png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image" Target="../media/image64.jpe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" Type="http://schemas.openxmlformats.org/officeDocument/2006/relationships/tags" Target="../tags/tag240.xml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15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4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tags" Target="../tags/tag245.xml"/><Relationship Id="rId7" Type="http://schemas.openxmlformats.org/officeDocument/2006/relationships/notesSlide" Target="../notesSlides/notesSlide33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slideLayout" Target="../slideLayouts/slideLayout22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9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250.xml"/><Relationship Id="rId7" Type="http://schemas.openxmlformats.org/officeDocument/2006/relationships/notesSlide" Target="../notesSlides/notesSlide34.xml"/><Relationship Id="rId2" Type="http://schemas.openxmlformats.org/officeDocument/2006/relationships/tags" Target="../tags/tag249.xml"/><Relationship Id="rId1" Type="http://schemas.openxmlformats.org/officeDocument/2006/relationships/tags" Target="../tags/tag248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252.xml"/><Relationship Id="rId4" Type="http://schemas.openxmlformats.org/officeDocument/2006/relationships/tags" Target="../tags/tag25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tags" Target="../tags/tag255.xml"/><Relationship Id="rId2" Type="http://schemas.openxmlformats.org/officeDocument/2006/relationships/tags" Target="../tags/tag254.xml"/><Relationship Id="rId1" Type="http://schemas.openxmlformats.org/officeDocument/2006/relationships/tags" Target="../tags/tag253.xml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1.xml"/><Relationship Id="rId13" Type="http://schemas.openxmlformats.org/officeDocument/2006/relationships/image" Target="../media/image18.png"/><Relationship Id="rId3" Type="http://schemas.openxmlformats.org/officeDocument/2006/relationships/tags" Target="../tags/tag36.xml"/><Relationship Id="rId7" Type="http://schemas.openxmlformats.org/officeDocument/2006/relationships/tags" Target="../tags/tag40.xml"/><Relationship Id="rId12" Type="http://schemas.openxmlformats.org/officeDocument/2006/relationships/image" Target="../media/image17.jpe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6.jpeg"/><Relationship Id="rId5" Type="http://schemas.openxmlformats.org/officeDocument/2006/relationships/tags" Target="../tags/tag38.xml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5.xml"/><Relationship Id="rId4" Type="http://schemas.openxmlformats.org/officeDocument/2006/relationships/tags" Target="../tags/tag37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image" Target="../media/image18.png"/><Relationship Id="rId3" Type="http://schemas.openxmlformats.org/officeDocument/2006/relationships/tags" Target="../tags/tag44.xml"/><Relationship Id="rId7" Type="http://schemas.openxmlformats.org/officeDocument/2006/relationships/tags" Target="../tags/tag48.xml"/><Relationship Id="rId12" Type="http://schemas.openxmlformats.org/officeDocument/2006/relationships/image" Target="../media/image17.jpe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image" Target="../media/image16.jpeg"/><Relationship Id="rId5" Type="http://schemas.openxmlformats.org/officeDocument/2006/relationships/tags" Target="../tags/tag46.xml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6.xml"/><Relationship Id="rId4" Type="http://schemas.openxmlformats.org/officeDocument/2006/relationships/tags" Target="../tags/tag45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image" Target="../media/image18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image" Target="../media/image17.jpe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image" Target="../media/image16.jpeg"/><Relationship Id="rId5" Type="http://schemas.openxmlformats.org/officeDocument/2006/relationships/tags" Target="../tags/tag54.xml"/><Relationship Id="rId15" Type="http://schemas.openxmlformats.org/officeDocument/2006/relationships/image" Target="../media/image13.png"/><Relationship Id="rId10" Type="http://schemas.openxmlformats.org/officeDocument/2006/relationships/notesSlide" Target="../notesSlides/notesSlide7.xml"/><Relationship Id="rId4" Type="http://schemas.openxmlformats.org/officeDocument/2006/relationships/tags" Target="../tags/tag53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60.xml"/><Relationship Id="rId7" Type="http://schemas.openxmlformats.org/officeDocument/2006/relationships/chart" Target="../charts/chart1.xml"/><Relationship Id="rId12" Type="http://schemas.openxmlformats.org/officeDocument/2006/relationships/image" Target="../media/image19.jpe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tags" Target="../tags/tag62.xml"/><Relationship Id="rId10" Type="http://schemas.openxmlformats.org/officeDocument/2006/relationships/image" Target="../media/image20.jpeg"/><Relationship Id="rId4" Type="http://schemas.openxmlformats.org/officeDocument/2006/relationships/tags" Target="../tags/tag61.xml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65.xml"/><Relationship Id="rId7" Type="http://schemas.openxmlformats.org/officeDocument/2006/relationships/chart" Target="../charts/chart2.xml"/><Relationship Id="rId12" Type="http://schemas.openxmlformats.org/officeDocument/2006/relationships/image" Target="../media/image19.jpe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3.png"/><Relationship Id="rId5" Type="http://schemas.openxmlformats.org/officeDocument/2006/relationships/tags" Target="../tags/tag67.xml"/><Relationship Id="rId10" Type="http://schemas.openxmlformats.org/officeDocument/2006/relationships/image" Target="../media/image20.jpeg"/><Relationship Id="rId4" Type="http://schemas.openxmlformats.org/officeDocument/2006/relationships/tags" Target="../tags/tag66.xm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Comparaison concurrentielle</a:t>
            </a:r>
            <a:r>
              <a:rPr/>
              <a:t/>
            </a:r>
            <a:br>
              <a:rPr/>
            </a:br>
            <a:r>
              <a:rPr b="0"/>
              <a:t>STILL RX 20-14C/-20PL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xmlns="" val="2351137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Largeur de couloir de travail (palette longitudinale)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Quatre roues :  1,6 t avec la plus petite batterie</a:t>
            </a:r>
            <a:r>
              <a:rPr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C5461-F7F8-834A-A33C-7913089D93E6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graphicFrame>
        <p:nvGraphicFramePr>
          <p:cNvPr id="6" name="Diagramm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09658325"/>
              </p:ext>
            </p:extLst>
          </p:nvPr>
        </p:nvGraphicFramePr>
        <p:xfrm>
          <a:off x="755576" y="1169975"/>
          <a:ext cx="8135938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" name="Gruppieren 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75399" y="3006382"/>
            <a:ext cx="918006" cy="216000"/>
            <a:chOff x="4031940" y="4150883"/>
            <a:chExt cx="1224104" cy="288000"/>
          </a:xfrm>
        </p:grpSpPr>
        <p:pic>
          <p:nvPicPr>
            <p:cNvPr id="8" name="Grafik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10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226279" y="3352905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ung 7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gray">
          <a:xfrm>
            <a:off x="342793" y="4096997"/>
            <a:ext cx="963486" cy="288000"/>
            <a:chOff x="7704000" y="453600"/>
            <a:chExt cx="1083922" cy="324695"/>
          </a:xfrm>
        </p:grpSpPr>
        <p:sp>
          <p:nvSpPr>
            <p:cNvPr id="12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18" name="Bildplatzhalter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197268" y="3640066"/>
            <a:ext cx="1187775" cy="374428"/>
          </a:xfrm>
          <a:prstGeom prst="rect">
            <a:avLst/>
          </a:prstGeom>
        </p:spPr>
      </p:pic>
      <p:pic>
        <p:nvPicPr>
          <p:cNvPr id="19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403550" y="2609885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242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37256131"/>
              </p:ext>
            </p:extLst>
          </p:nvPr>
        </p:nvGraphicFramePr>
        <p:xfrm>
          <a:off x="1093023" y="1169975"/>
          <a:ext cx="8135938" cy="356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Vitesse de levée</a:t>
            </a:r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Trois roues 1,6 t avec/sans charge</a:t>
            </a:r>
          </a:p>
        </p:txBody>
      </p:sp>
      <p:grpSp>
        <p:nvGrpSpPr>
          <p:cNvPr id="25" name="Gruppieren 2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75399" y="3006382"/>
            <a:ext cx="918006" cy="216000"/>
            <a:chOff x="4031940" y="4150883"/>
            <a:chExt cx="1224104" cy="288000"/>
          </a:xfrm>
        </p:grpSpPr>
        <p:pic>
          <p:nvPicPr>
            <p:cNvPr id="26" name="Grafik 2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27" name="Grafik 2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28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226279" y="3352905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uppierung 7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gray">
          <a:xfrm>
            <a:off x="342793" y="4096997"/>
            <a:ext cx="963486" cy="288000"/>
            <a:chOff x="7704000" y="453600"/>
            <a:chExt cx="1083922" cy="324695"/>
          </a:xfrm>
        </p:grpSpPr>
        <p:sp>
          <p:nvSpPr>
            <p:cNvPr id="30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1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3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36" name="Bildplatzhalter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197268" y="3640066"/>
            <a:ext cx="1187775" cy="374428"/>
          </a:xfrm>
          <a:prstGeom prst="rect">
            <a:avLst/>
          </a:prstGeom>
        </p:spPr>
      </p:pic>
      <p:pic>
        <p:nvPicPr>
          <p:cNvPr id="37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403550" y="2609885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7290" y="1216809"/>
            <a:ext cx="7572428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45009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Vitesse de translation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Trois roues :  1,6 t sans charge</a:t>
            </a:r>
          </a:p>
        </p:txBody>
      </p:sp>
      <p:graphicFrame>
        <p:nvGraphicFramePr>
          <p:cNvPr id="6" name="Diagramm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20248618"/>
              </p:ext>
            </p:extLst>
          </p:nvPr>
        </p:nvGraphicFramePr>
        <p:xfrm>
          <a:off x="755576" y="1169975"/>
          <a:ext cx="8135938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" name="Gruppieren 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75399" y="3006382"/>
            <a:ext cx="918006" cy="216000"/>
            <a:chOff x="4031940" y="4150883"/>
            <a:chExt cx="1224104" cy="288000"/>
          </a:xfrm>
        </p:grpSpPr>
        <p:pic>
          <p:nvPicPr>
            <p:cNvPr id="8" name="Grafik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10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226279" y="3352905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ung 7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gray">
          <a:xfrm>
            <a:off x="342793" y="4096997"/>
            <a:ext cx="963486" cy="288000"/>
            <a:chOff x="7704000" y="453600"/>
            <a:chExt cx="1083922" cy="324695"/>
          </a:xfrm>
        </p:grpSpPr>
        <p:sp>
          <p:nvSpPr>
            <p:cNvPr id="12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18" name="Bildplatzhalter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197268" y="3640066"/>
            <a:ext cx="1187775" cy="374428"/>
          </a:xfrm>
          <a:prstGeom prst="rect">
            <a:avLst/>
          </a:prstGeom>
        </p:spPr>
      </p:pic>
      <p:pic>
        <p:nvPicPr>
          <p:cNvPr id="19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403550" y="2609885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142976" y="1288247"/>
            <a:ext cx="7715304" cy="12858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26743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391509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3057" name="think-cell Folie" r:id="rId17" imgW="360" imgH="360" progId="">
              <p:embed/>
            </p:oleObj>
          </a:graphicData>
        </a:graphic>
      </p:graphicFrame>
      <p:sp>
        <p:nvSpPr>
          <p:cNvPr id="31" name="Rechteck 30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 flipV="1">
            <a:off x="0" y="4302323"/>
            <a:ext cx="8784000" cy="432000"/>
          </a:xfrm>
          <a:prstGeom prst="rect">
            <a:avLst/>
          </a:pr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Poste de conduite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/>
              <a:t>Mât triple (à l'avant)</a:t>
            </a:r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1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grpSp>
        <p:nvGrpSpPr>
          <p:cNvPr id="95" name="Gruppierung 7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gray">
          <a:xfrm>
            <a:off x="1269249" y="1188794"/>
            <a:ext cx="843050" cy="252000"/>
            <a:chOff x="7704000" y="453600"/>
            <a:chExt cx="1083922" cy="324695"/>
          </a:xfrm>
        </p:grpSpPr>
        <p:sp>
          <p:nvSpPr>
            <p:cNvPr id="96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7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0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1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3" name="Textfeld 12"/>
          <p:cNvSpPr txBox="1"/>
          <p:nvPr>
            <p:custDataLst>
              <p:tags r:id="rId11"/>
            </p:custDataLst>
          </p:nvPr>
        </p:nvSpPr>
        <p:spPr bwMode="gray">
          <a:xfrm flipH="1">
            <a:off x="359532" y="4302323"/>
            <a:ext cx="8424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Visibilité à travers le mât à l'avant et réduction éventuelle de la visibilité par les conduites et les vérins d'élévation.</a:t>
            </a:r>
          </a:p>
        </p:txBody>
      </p:sp>
      <p:sp>
        <p:nvSpPr>
          <p:cNvPr id="33" name="Textplatzhalter 53"/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 bwMode="gray">
          <a:xfrm>
            <a:off x="3240027" y="1566019"/>
            <a:ext cx="2663825" cy="216000"/>
          </a:xfrm>
        </p:spPr>
        <p:txBody>
          <a:bodyPr/>
          <a:lstStyle/>
          <a:p>
            <a:r>
              <a:rPr lang="de-DE" dirty="0"/>
              <a:t>E12 / E20PHL EVO</a:t>
            </a:r>
          </a:p>
        </p:txBody>
      </p:sp>
      <p:sp>
        <p:nvSpPr>
          <p:cNvPr id="44" name="Textplatzhalter 54"/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 bwMode="gray">
          <a:xfrm>
            <a:off x="6120643" y="1566019"/>
            <a:ext cx="2663825" cy="216000"/>
          </a:xfrm>
        </p:spPr>
        <p:txBody>
          <a:bodyPr/>
          <a:lstStyle/>
          <a:p>
            <a:r>
              <a:rPr lang="de-DE" dirty="0"/>
              <a:t>EFG 215/ EFG 320</a:t>
            </a:r>
          </a:p>
        </p:txBody>
      </p:sp>
      <p:pic>
        <p:nvPicPr>
          <p:cNvPr id="45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6840252" y="1188794"/>
            <a:ext cx="1231900" cy="288000"/>
          </a:xfrm>
          <a:prstGeom prst="rect">
            <a:avLst/>
          </a:prstGeom>
        </p:spPr>
      </p:pic>
      <p:pic>
        <p:nvPicPr>
          <p:cNvPr id="30" name="Picture 2" descr="K:\300_STILL_Unternehmenskommunikation\300_Ordner_00-99\02_Bilder\01_Produkte\01_E-Stapler\RX 20 E3 2017 (Alle Varianten - nicht freigeben)\Jpg Wrusch\RX-20-14C_Arbeitsplatz-1_2017_Durchsicht nach vorn__AMB02Dreif_AMB23Mehrhebel3-fach_AMB1RTerminalhalter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29" t="8787" r="11574" b="1903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Bildplatzhalter 5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3931590" y="1133971"/>
            <a:ext cx="1187775" cy="374428"/>
          </a:xfrm>
          <a:prstGeom prst="rect">
            <a:avLst/>
          </a:prstGeom>
        </p:spPr>
      </p:pic>
      <p:pic>
        <p:nvPicPr>
          <p:cNvPr id="43022" name="Picture 14" descr="K:\300_STILL_Unternehmenskommunikation\100_Allgemein\Gateway Deutsch\Wettbewerb\Wettbewerbunternehmen\Jungheinrich\Elektro\EFG 213 bis 220\EFG 216 2017\20170525WeBeSemSabi\DSC_0197.JPG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6" b="21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024" name="Picture 16" descr="K:\300_STILL_Unternehmenskommunikation\100_Allgemein\Gateway Deutsch\Wettbewerb\Wettbewerbunternehmen\LINDE\Elektro\E12 bis E20_ab 2014\201725WebeSemSabi\DSC_0093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76" b="217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615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87138147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4080" name="think-cell Folie" r:id="rId15" imgW="360" imgH="360" progId="">
              <p:embed/>
            </p:oleObj>
          </a:graphicData>
        </a:graphic>
      </p:graphicFrame>
      <p:sp>
        <p:nvSpPr>
          <p:cNvPr id="31" name="Rechteck 30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 flipV="1">
            <a:off x="0" y="4302323"/>
            <a:ext cx="8784000" cy="432000"/>
          </a:xfrm>
          <a:prstGeom prst="rect">
            <a:avLst/>
          </a:pr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Visibilité à travers le mât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Mât triple (à l'avant)</a:t>
            </a:r>
            <a:endParaRPr lang="de-DE" dirty="0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grpSp>
        <p:nvGrpSpPr>
          <p:cNvPr id="95" name="Gruppierung 71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gray">
          <a:xfrm>
            <a:off x="1269249" y="1188794"/>
            <a:ext cx="843050" cy="252000"/>
            <a:chOff x="7704000" y="453600"/>
            <a:chExt cx="1083922" cy="324695"/>
          </a:xfrm>
        </p:grpSpPr>
        <p:sp>
          <p:nvSpPr>
            <p:cNvPr id="96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7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0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1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3" name="Textfeld 12"/>
          <p:cNvSpPr txBox="1"/>
          <p:nvPr>
            <p:custDataLst>
              <p:tags r:id="rId8"/>
            </p:custDataLst>
          </p:nvPr>
        </p:nvSpPr>
        <p:spPr bwMode="gray">
          <a:xfrm flipH="1">
            <a:off x="359532" y="4302323"/>
            <a:ext cx="8424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Visibilité à travers le mât à l'avant et réduction éventuelle de la visibilité par les conduites et les vérins d'élévation.</a:t>
            </a:r>
          </a:p>
        </p:txBody>
      </p:sp>
      <p:sp>
        <p:nvSpPr>
          <p:cNvPr id="28" name="Textplatzhalter 53"/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143636" y="1431123"/>
            <a:ext cx="2663825" cy="216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4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lang="de-DE" sz="1200" b="0">
                <a:solidFill>
                  <a:schemeClr val="tx1"/>
                </a:solidFill>
                <a:latin typeface="+mn-lt"/>
                <a:ea typeface="Arial"/>
              </a:defRPr>
            </a:lvl2pPr>
            <a:lvl3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>
                <a:tab pos="183356" algn="l"/>
                <a:tab pos="371475" algn="l"/>
                <a:tab pos="560785" algn="l"/>
              </a:tabLst>
              <a:defRPr lang="de-DE" sz="1200" b="0">
                <a:solidFill>
                  <a:schemeClr val="tx1"/>
                </a:solidFill>
                <a:latin typeface="+mn-lt"/>
                <a:ea typeface="Arial"/>
              </a:defRPr>
            </a:lvl3pPr>
            <a:lvl4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2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200" b="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FBE16T</a:t>
            </a:r>
            <a:endParaRPr lang="de-DE" kern="0" dirty="0"/>
          </a:p>
        </p:txBody>
      </p:sp>
      <p:grpSp>
        <p:nvGrpSpPr>
          <p:cNvPr id="29" name="Gruppieren 28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gray">
          <a:xfrm>
            <a:off x="7072330" y="1145371"/>
            <a:ext cx="918006" cy="216000"/>
            <a:chOff x="4031940" y="4150883"/>
            <a:chExt cx="1224104" cy="288000"/>
          </a:xfrm>
        </p:grpSpPr>
        <p:pic>
          <p:nvPicPr>
            <p:cNvPr id="30" name="Grafik 29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44045" name="Picture 13" descr="K:\300_STILL_Unternehmenskommunikation\100_Allgemein\Gateway Deutsch\Wettbewerb\Wettbewerbunternehmen\TOYOTA\Elektro\Traigo 48 Volt FBET FBMT\Bilder\20170525WeBeSemWr\IMG_3439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3" b="7473"/>
          <a:stretch>
            <a:fillRect/>
          </a:stretch>
        </p:blipFill>
        <p:spPr bwMode="auto">
          <a:xfrm>
            <a:off x="6215074" y="1716875"/>
            <a:ext cx="2663825" cy="169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077" name="Picture 45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b="69"/>
          <a:stretch>
            <a:fillRect/>
          </a:stretch>
        </p:blipFill>
        <p:spPr bwMode="auto">
          <a:xfrm>
            <a:off x="214282" y="1931189"/>
            <a:ext cx="26638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5"/>
          <p:cNvPicPr>
            <a:picLocks noChangeAspect="1" noChangeArrowheads="1"/>
          </p:cNvPicPr>
          <p:nvPr/>
        </p:nvPicPr>
        <p:blipFill>
          <a:blip r:embed="rId2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16424" y="1288247"/>
            <a:ext cx="3319911" cy="27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000364" y="1002495"/>
            <a:ext cx="3055892" cy="485415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r>
              <a:rPr lang="de-DE" sz="1400" b="1" dirty="0" err="1" smtClean="0"/>
              <a:t>Profilé</a:t>
            </a:r>
            <a:r>
              <a:rPr lang="de-DE" sz="1400" b="1" dirty="0" smtClean="0"/>
              <a:t> de </a:t>
            </a:r>
            <a:r>
              <a:rPr lang="de-DE" sz="1400" b="1" dirty="0" err="1" smtClean="0"/>
              <a:t>mât</a:t>
            </a:r>
            <a:r>
              <a:rPr lang="de-DE" sz="1400" b="1" dirty="0" smtClean="0"/>
              <a:t> à </a:t>
            </a:r>
            <a:r>
              <a:rPr lang="de-DE" sz="1400" b="1" dirty="0" err="1" smtClean="0"/>
              <a:t>visibilité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optimisée</a:t>
            </a:r>
            <a:endParaRPr lang="de-DE" sz="1400" b="1" dirty="0" smtClean="0"/>
          </a:p>
          <a:p>
            <a:endParaRPr lang="fr-FR" sz="1400" b="0" dirty="0" err="1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3703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321619598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6125" name="think-cell Folie" r:id="rId17" imgW="360" imgH="360" progId="">
              <p:embed/>
            </p:oleObj>
          </a:graphicData>
        </a:graphic>
      </p:graphicFrame>
      <p:sp>
        <p:nvSpPr>
          <p:cNvPr id="31" name="Rechteck 30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 flipV="1">
            <a:off x="0" y="4302323"/>
            <a:ext cx="8784000" cy="432000"/>
          </a:xfrm>
          <a:prstGeom prst="rect">
            <a:avLst/>
          </a:pr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/>
              <a:t>Unité d'affichage et de commande/display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1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grpSp>
        <p:nvGrpSpPr>
          <p:cNvPr id="95" name="Gruppierung 7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gray">
          <a:xfrm>
            <a:off x="1269249" y="1188794"/>
            <a:ext cx="843050" cy="252000"/>
            <a:chOff x="7704000" y="453600"/>
            <a:chExt cx="1083922" cy="324695"/>
          </a:xfrm>
        </p:grpSpPr>
        <p:sp>
          <p:nvSpPr>
            <p:cNvPr id="96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7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0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1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3" name="Textfeld 12"/>
          <p:cNvSpPr txBox="1"/>
          <p:nvPr>
            <p:custDataLst>
              <p:tags r:id="rId11"/>
            </p:custDataLst>
          </p:nvPr>
        </p:nvSpPr>
        <p:spPr bwMode="gray">
          <a:xfrm flipH="1">
            <a:off x="359532" y="4302323"/>
            <a:ext cx="8424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Comparaison de la clarté et de l'utilisation du display.</a:t>
            </a:r>
          </a:p>
        </p:txBody>
      </p:sp>
      <p:sp>
        <p:nvSpPr>
          <p:cNvPr id="33" name="Textplatzhalter 53"/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 bwMode="gray">
          <a:xfrm>
            <a:off x="3240027" y="1566019"/>
            <a:ext cx="2663825" cy="216000"/>
          </a:xfrm>
        </p:spPr>
        <p:txBody>
          <a:bodyPr/>
          <a:lstStyle/>
          <a:p>
            <a:r>
              <a:rPr lang="de-DE" dirty="0"/>
              <a:t>E12 / E20PHL EVO</a:t>
            </a:r>
          </a:p>
        </p:txBody>
      </p:sp>
      <p:sp>
        <p:nvSpPr>
          <p:cNvPr id="44" name="Textplatzhalter 54"/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 bwMode="gray">
          <a:xfrm>
            <a:off x="6120643" y="1566019"/>
            <a:ext cx="2663825" cy="216000"/>
          </a:xfrm>
        </p:spPr>
        <p:txBody>
          <a:bodyPr/>
          <a:lstStyle/>
          <a:p>
            <a:r>
              <a:rPr lang="de-DE" dirty="0"/>
              <a:t>EFG 215/ EFG 320</a:t>
            </a:r>
          </a:p>
        </p:txBody>
      </p:sp>
      <p:pic>
        <p:nvPicPr>
          <p:cNvPr id="45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6840252" y="1188794"/>
            <a:ext cx="1231900" cy="288000"/>
          </a:xfrm>
          <a:prstGeom prst="rect">
            <a:avLst/>
          </a:prstGeom>
        </p:spPr>
      </p:pic>
      <p:pic>
        <p:nvPicPr>
          <p:cNvPr id="32" name="Picture 2" descr="K:\300_STILL_Unternehmenskommunikation\300_Ordner_00-99\02_Bilder\01_Produkte\01_E-Stapler\RX 20 E3 2017 (Alle Varianten - nicht freigeben)\Jpg Wrusch\RX-20-18P_Bedienelement-Joystick-1_Display_2017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724" t="5481" r="3479" b="33484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Bildplatzhalter 10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96" t="18018" r="323" b="11157"/>
          <a:stretch/>
        </p:blipFill>
        <p:spPr/>
      </p:pic>
      <p:pic>
        <p:nvPicPr>
          <p:cNvPr id="27" name="Bildplatzhalter 5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3931590" y="1133971"/>
            <a:ext cx="1187775" cy="374428"/>
          </a:xfrm>
          <a:prstGeom prst="rect">
            <a:avLst/>
          </a:prstGeom>
        </p:spPr>
      </p:pic>
      <p:pic>
        <p:nvPicPr>
          <p:cNvPr id="46093" name="Picture 13" descr="K:\300_STILL_Unternehmenskommunikation\100_Allgemein\Gateway Deutsch\Wettbewerb\Wettbewerbunternehmen\Jungheinrich\Elektro\EFG 213 bis 220\EFG 216 2017\20170525WeBeSemWr\IMG_3287.JPG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939" t="24224" r="21124" b="2224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5537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372754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5102" name="think-cell Folie" r:id="rId19" imgW="360" imgH="360" progId="">
              <p:embed/>
            </p:oleObj>
          </a:graphicData>
        </a:graphic>
      </p:graphicFrame>
      <p:sp>
        <p:nvSpPr>
          <p:cNvPr id="31" name="Rechteck 30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 flipV="1">
            <a:off x="0" y="4302323"/>
            <a:ext cx="8784000" cy="432000"/>
          </a:xfrm>
          <a:prstGeom prst="rect">
            <a:avLst/>
          </a:pr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Unité d'affichage et de commande/display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 bwMode="gray"/>
        <p:txBody>
          <a:bodyPr/>
          <a:lstStyle/>
          <a:p>
            <a:endParaRPr lang="de-DE" b="1" dirty="0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1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grpSp>
        <p:nvGrpSpPr>
          <p:cNvPr id="95" name="Gruppierung 7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gray">
          <a:xfrm>
            <a:off x="1269249" y="1188794"/>
            <a:ext cx="843050" cy="252000"/>
            <a:chOff x="7704000" y="453600"/>
            <a:chExt cx="1083922" cy="324695"/>
          </a:xfrm>
        </p:grpSpPr>
        <p:sp>
          <p:nvSpPr>
            <p:cNvPr id="96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7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0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1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3" name="Textfeld 12"/>
          <p:cNvSpPr txBox="1"/>
          <p:nvPr>
            <p:custDataLst>
              <p:tags r:id="rId11"/>
            </p:custDataLst>
          </p:nvPr>
        </p:nvSpPr>
        <p:spPr bwMode="gray">
          <a:xfrm flipH="1">
            <a:off x="359532" y="4302323"/>
            <a:ext cx="8424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de-DE" sz="1200" b="1" dirty="0">
                <a:solidFill>
                  <a:schemeClr val="bg1"/>
                </a:solidFill>
              </a:rPr>
              <a:t>Comparaison de la clarté et de l'utilisation du display.</a:t>
            </a:r>
          </a:p>
        </p:txBody>
      </p:sp>
      <p:sp>
        <p:nvSpPr>
          <p:cNvPr id="28" name="Textplatzhalter 53"/>
          <p:cNvSpPr txBox="1">
            <a:spLocks/>
          </p:cNvSpPr>
          <p:nvPr>
            <p:custDataLst>
              <p:tags r:id="rId12"/>
            </p:custDataLst>
          </p:nvPr>
        </p:nvSpPr>
        <p:spPr bwMode="gray">
          <a:xfrm>
            <a:off x="3240027" y="1566019"/>
            <a:ext cx="2663825" cy="216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4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lang="de-DE" sz="1200" b="0">
                <a:solidFill>
                  <a:schemeClr val="tx1"/>
                </a:solidFill>
                <a:latin typeface="+mn-lt"/>
                <a:ea typeface="Arial"/>
              </a:defRPr>
            </a:lvl2pPr>
            <a:lvl3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>
                <a:tab pos="183356" algn="l"/>
                <a:tab pos="371475" algn="l"/>
                <a:tab pos="560785" algn="l"/>
              </a:tabLst>
              <a:defRPr lang="de-DE" sz="1200" b="0">
                <a:solidFill>
                  <a:schemeClr val="tx1"/>
                </a:solidFill>
                <a:latin typeface="+mn-lt"/>
                <a:ea typeface="Arial"/>
              </a:defRPr>
            </a:lvl3pPr>
            <a:lvl4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2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0" indent="0" algn="ctr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None/>
              <a:tabLst>
                <a:tab pos="203597" algn="l"/>
                <a:tab pos="371475" algn="l"/>
                <a:tab pos="560785" algn="l"/>
              </a:tabLst>
              <a:defRPr sz="1200" b="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 smtClean="0"/>
              <a:t>FBE16T</a:t>
            </a:r>
            <a:endParaRPr lang="de-DE" kern="0" dirty="0"/>
          </a:p>
        </p:txBody>
      </p:sp>
      <p:grpSp>
        <p:nvGrpSpPr>
          <p:cNvPr id="29" name="Gruppieren 28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gray">
          <a:xfrm>
            <a:off x="4112529" y="1224794"/>
            <a:ext cx="918006" cy="216000"/>
            <a:chOff x="4031940" y="4150883"/>
            <a:chExt cx="1224104" cy="288000"/>
          </a:xfrm>
        </p:grpSpPr>
        <p:pic>
          <p:nvPicPr>
            <p:cNvPr id="30" name="Grafik 29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sp>
        <p:nvSpPr>
          <p:cNvPr id="35" name="Textplatzhalter 54"/>
          <p:cNvSpPr>
            <a:spLocks noGrp="1"/>
          </p:cNvSpPr>
          <p:nvPr>
            <p:ph type="body" sz="quarter" idx="23"/>
            <p:custDataLst>
              <p:tags r:id="rId14"/>
            </p:custDataLst>
          </p:nvPr>
        </p:nvSpPr>
        <p:spPr bwMode="gray">
          <a:xfrm>
            <a:off x="6120643" y="1566019"/>
            <a:ext cx="2663825" cy="216000"/>
          </a:xfrm>
        </p:spPr>
        <p:txBody>
          <a:bodyPr/>
          <a:lstStyle/>
          <a:p>
            <a:r>
              <a:rPr lang="de-DE" dirty="0" smtClean="0"/>
              <a:t>J1.6XNT</a:t>
            </a:r>
            <a:endParaRPr lang="de-DE" dirty="0"/>
          </a:p>
        </p:txBody>
      </p:sp>
      <p:pic>
        <p:nvPicPr>
          <p:cNvPr id="36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7010930" y="1188794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b="6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Bildplatzhalter 11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70" t="13532" r="3019" b="12851"/>
          <a:stretch/>
        </p:blipFill>
        <p:spPr/>
      </p:pic>
      <p:pic>
        <p:nvPicPr>
          <p:cNvPr id="45069" name="Picture 13" descr="K:\300_STILL_Unternehmenskommunikation\100_Allgemein\Gateway Deutsch\Wettbewerb\Wettbewerbunternehmen\TOYOTA\Elektro\Traigo 48 Volt FBET FBMT\Bilder\20170525WeBeSemWr\IMG_3427.JPG"/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473" b="747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364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2833370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49194" name="think-cell Folie" r:id="rId18" imgW="360" imgH="360" progId="">
              <p:embed/>
            </p:oleObj>
          </a:graphicData>
        </a:graphic>
      </p:graphicFrame>
      <p:sp>
        <p:nvSpPr>
          <p:cNvPr id="31" name="Rechteck 30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 flipV="1">
            <a:off x="0" y="4302323"/>
            <a:ext cx="8784000" cy="432000"/>
          </a:xfrm>
          <a:prstGeom prst="rect">
            <a:avLst/>
          </a:prstGeom>
          <a:solidFill>
            <a:srgbClr val="F86A16"/>
          </a:solidFill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Commande hydraulique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Variantes de STILL</a:t>
            </a:r>
            <a:endParaRPr lang="de-DE" dirty="0"/>
          </a:p>
        </p:txBody>
      </p:sp>
      <p:sp>
        <p:nvSpPr>
          <p:cNvPr id="37" name="Textplatzhalter 36"/>
          <p:cNvSpPr>
            <a:spLocks noGrp="1"/>
          </p:cNvSpPr>
          <p:nvPr>
            <p:ph type="body" sz="quarter" idx="18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b="1" dirty="0"/>
              <a:t>2 leviers</a:t>
            </a:r>
            <a:r>
              <a:rPr b="1"/>
              <a:t>	</a:t>
            </a:r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9"/>
            <p:custDataLst>
              <p:tags r:id="rId7"/>
            </p:custDataLst>
          </p:nvPr>
        </p:nvSpPr>
        <p:spPr bwMode="gray">
          <a:xfrm>
            <a:off x="3143240" y="3645701"/>
            <a:ext cx="2663825" cy="503237"/>
          </a:xfrm>
        </p:spPr>
        <p:txBody>
          <a:bodyPr/>
          <a:lstStyle/>
          <a:p>
            <a:r>
              <a:rPr lang="de-DE" b="1" dirty="0" err="1" smtClean="0"/>
              <a:t>Leviers</a:t>
            </a:r>
            <a:r>
              <a:rPr lang="de-DE" b="1" dirty="0" smtClean="0"/>
              <a:t> multi-</a:t>
            </a:r>
            <a:r>
              <a:rPr lang="de-DE" b="1" dirty="0" err="1" smtClean="0"/>
              <a:t>fonctions</a:t>
            </a:r>
            <a:r>
              <a:rPr lang="de-DE" b="1" dirty="0" smtClean="0"/>
              <a:t> robustes</a:t>
            </a:r>
            <a:endParaRPr lang="de-DE" b="1" dirty="0"/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 bwMode="gray"/>
        <p:txBody>
          <a:bodyPr/>
          <a:lstStyle/>
          <a:p>
            <a:r>
              <a:rPr lang="de-DE" b="1" dirty="0" smtClean="0"/>
              <a:t>4 leviers</a:t>
            </a:r>
            <a:endParaRPr lang="de-DE" b="1" dirty="0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21"/>
            <p:custDataLst>
              <p:tags r:id="rId9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grpSp>
        <p:nvGrpSpPr>
          <p:cNvPr id="95" name="Gruppierung 71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gray">
          <a:xfrm>
            <a:off x="1269249" y="1188794"/>
            <a:ext cx="843050" cy="252000"/>
            <a:chOff x="7704000" y="453600"/>
            <a:chExt cx="1083922" cy="324695"/>
          </a:xfrm>
        </p:grpSpPr>
        <p:sp>
          <p:nvSpPr>
            <p:cNvPr id="96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7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98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9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0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01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3" name="Textfeld 12"/>
          <p:cNvSpPr txBox="1"/>
          <p:nvPr>
            <p:custDataLst>
              <p:tags r:id="rId11"/>
            </p:custDataLst>
          </p:nvPr>
        </p:nvSpPr>
        <p:spPr bwMode="gray">
          <a:xfrm flipH="1">
            <a:off x="359532" y="4302323"/>
            <a:ext cx="8424000" cy="432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lvl="1">
              <a:lnSpc>
                <a:spcPct val="110000"/>
              </a:lnSpc>
            </a:pPr>
            <a:r>
              <a:rPr lang="de-DE" sz="1200" b="1" dirty="0" smtClean="0">
                <a:solidFill>
                  <a:schemeClr val="bg1"/>
                </a:solidFill>
              </a:rPr>
              <a:t>Aperç des commande hydrauliques de STILL</a:t>
            </a:r>
            <a:r>
              <a:rPr sz="1200" b="1">
                <a:solidFill>
                  <a:schemeClr val="bg1"/>
                </a:solidFill>
              </a:rPr>
              <a:t> </a:t>
            </a:r>
            <a:endParaRPr lang="de-DE" sz="1200" b="1" dirty="0">
              <a:solidFill>
                <a:schemeClr val="bg1"/>
              </a:solidFill>
            </a:endParaRPr>
          </a:p>
        </p:txBody>
      </p:sp>
      <p:sp>
        <p:nvSpPr>
          <p:cNvPr id="33" name="Textplatzhalter 53"/>
          <p:cNvSpPr>
            <a:spLocks noGrp="1"/>
          </p:cNvSpPr>
          <p:nvPr>
            <p:ph type="body" sz="quarter" idx="22"/>
            <p:custDataLst>
              <p:tags r:id="rId12"/>
            </p:custDataLst>
          </p:nvPr>
        </p:nvSpPr>
        <p:spPr bwMode="gray">
          <a:xfrm>
            <a:off x="3240027" y="1566019"/>
            <a:ext cx="2663825" cy="216000"/>
          </a:xfrm>
        </p:spPr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sp>
        <p:nvSpPr>
          <p:cNvPr id="44" name="Textplatzhalter 54"/>
          <p:cNvSpPr>
            <a:spLocks noGrp="1"/>
          </p:cNvSpPr>
          <p:nvPr>
            <p:ph type="body" sz="quarter" idx="23"/>
            <p:custDataLst>
              <p:tags r:id="rId13"/>
            </p:custDataLst>
          </p:nvPr>
        </p:nvSpPr>
        <p:spPr bwMode="gray">
          <a:xfrm>
            <a:off x="6120643" y="1566019"/>
            <a:ext cx="2663825" cy="216000"/>
          </a:xfrm>
        </p:spPr>
        <p:txBody>
          <a:bodyPr/>
          <a:lstStyle/>
          <a:p>
            <a:r>
              <a:rPr lang="de-DE" dirty="0" smtClean="0"/>
              <a:t>RX 20-14C/20PL</a:t>
            </a:r>
            <a:endParaRPr lang="de-DE" dirty="0"/>
          </a:p>
        </p:txBody>
      </p:sp>
      <p:grpSp>
        <p:nvGrpSpPr>
          <p:cNvPr id="27" name="Gruppierung 71"/>
          <p:cNvGrpSpPr>
            <a:grpSpLocks noChangeAspect="1"/>
          </p:cNvGrpSpPr>
          <p:nvPr>
            <p:custDataLst>
              <p:tags r:id="rId14"/>
            </p:custDataLst>
          </p:nvPr>
        </p:nvGrpSpPr>
        <p:grpSpPr bwMode="gray">
          <a:xfrm>
            <a:off x="4175956" y="1188794"/>
            <a:ext cx="843050" cy="252000"/>
            <a:chOff x="7704000" y="453600"/>
            <a:chExt cx="1083922" cy="324695"/>
          </a:xfrm>
        </p:grpSpPr>
        <p:sp>
          <p:nvSpPr>
            <p:cNvPr id="28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9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0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4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9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grpSp>
        <p:nvGrpSpPr>
          <p:cNvPr id="43" name="Gruppierung 71"/>
          <p:cNvGrpSpPr>
            <a:grpSpLocks noChangeAspect="1"/>
          </p:cNvGrpSpPr>
          <p:nvPr>
            <p:custDataLst>
              <p:tags r:id="rId15"/>
            </p:custDataLst>
          </p:nvPr>
        </p:nvGrpSpPr>
        <p:grpSpPr bwMode="gray">
          <a:xfrm>
            <a:off x="7056276" y="1188794"/>
            <a:ext cx="843050" cy="252000"/>
            <a:chOff x="7704000" y="453600"/>
            <a:chExt cx="1083922" cy="324695"/>
          </a:xfrm>
        </p:grpSpPr>
        <p:sp>
          <p:nvSpPr>
            <p:cNvPr id="46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47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48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49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50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54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55" name="Picture 3" descr="K:\300_STILL_Unternehmenskommunikation\300_Ordner_00-99\02_Bilder\01_Produkte\01_E-Stapler\RX 20 E3 2017 (Alle Varianten - nicht freigeben)\Jpg Wrusch\RX-20-18P_Bedienelement-Joystick-1_Display_2017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509" t="43114" r="12454" b="445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t="19008" b="1900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 descr="K:\300_STILL_Unternehmenskommunikation\300_Ordner_00-99\02_Bilder\01_Produkte\01_E-Stapler\RX 20 E3 2017 (Alle Varianten - nicht freigeben)\Details\JPG\RX-20-20L_Bedienelemente-4-Hebel_2017.jpg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27" b="232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959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Linde E16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Caractéristiques du produit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744156" y="1530015"/>
            <a:ext cx="5220332" cy="3204000"/>
          </a:xfrm>
        </p:spPr>
        <p:txBody>
          <a:bodyPr/>
          <a:lstStyle/>
          <a:p>
            <a:r>
              <a:rPr lang="de-DE" dirty="0"/>
              <a:t>Capacités de charge : 1,4 t -1,6 t – 1,8 t – 2,0 t</a:t>
            </a:r>
          </a:p>
          <a:p>
            <a:r>
              <a:rPr lang="de-DE" dirty="0"/>
              <a:t>Désignations produit : E14, E16C, E16, E16L, E16H, E18, E18L, E20L (trois roues)</a:t>
            </a:r>
          </a:p>
          <a:p>
            <a:r>
              <a:rPr lang="de-DE" dirty="0"/>
              <a:t>E16P, E16PH, E18PH, E20PL, E20PH, E20PHL (chariot à quatre roues)</a:t>
            </a:r>
          </a:p>
          <a:p>
            <a:r>
              <a:rPr lang="de-DE" dirty="0"/>
              <a:t>Production à Aschaffenburg</a:t>
            </a:r>
          </a:p>
          <a:p>
            <a:r>
              <a:rPr lang="de-DE" dirty="0" smtClean="0"/>
              <a:t>Moteur CA</a:t>
            </a:r>
            <a:r>
              <a:rPr/>
              <a:t> </a:t>
            </a:r>
            <a:endParaRPr lang="de-DE" dirty="0"/>
          </a:p>
          <a:p>
            <a:r>
              <a:rPr lang="de-DE" dirty="0" smtClean="0"/>
              <a:t>Batterie 48 volts</a:t>
            </a:r>
          </a:p>
        </p:txBody>
      </p:sp>
      <p:pic>
        <p:nvPicPr>
          <p:cNvPr id="6" name="Bildplatzhalter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79082" t="-24252" r="-85273" b="-14571"/>
          <a:stretch/>
        </p:blipFill>
        <p:spPr>
          <a:xfrm>
            <a:off x="359532" y="4003040"/>
            <a:ext cx="2771775" cy="873760"/>
          </a:xfrm>
        </p:spPr>
      </p:pic>
      <p:pic>
        <p:nvPicPr>
          <p:cNvPr id="17" name="Picture 6" descr="http://www.linde-world.de/mh-products/images/highlights/seitl_vlh_4084_1407_38602_321x260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0" b="98077" l="1558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184" y="1097967"/>
            <a:ext cx="2227916" cy="180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2457166"/>
            <a:ext cx="2349774" cy="16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890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357158" y="931057"/>
            <a:ext cx="6840000" cy="252000"/>
          </a:xfrm>
        </p:spPr>
        <p:txBody>
          <a:bodyPr/>
          <a:lstStyle/>
          <a:p>
            <a:r>
              <a:rPr lang="de-DE" dirty="0"/>
              <a:t>Linde E16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>
          <a:xfrm>
            <a:off x="357158" y="1216809"/>
            <a:ext cx="4068763" cy="323850"/>
          </a:xfrm>
        </p:spPr>
        <p:txBody>
          <a:bodyPr/>
          <a:lstStyle/>
          <a:p>
            <a:r>
              <a:rPr lang="de-DE" dirty="0" smtClean="0"/>
              <a:t>Inconvénients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57158" y="1645437"/>
            <a:ext cx="4068763" cy="3132000"/>
          </a:xfrm>
        </p:spPr>
        <p:txBody>
          <a:bodyPr/>
          <a:lstStyle/>
          <a:p>
            <a:pPr lvl="0"/>
            <a:r>
              <a:rPr lang="de-DE" dirty="0" smtClean="0"/>
              <a:t>Emplacement pour les jambes étroit à droite</a:t>
            </a:r>
          </a:p>
          <a:p>
            <a:pPr lvl="0"/>
            <a:r>
              <a:rPr lang="de-DE" dirty="0" err="1" smtClean="0"/>
              <a:t>Mauvaise</a:t>
            </a:r>
            <a:r>
              <a:rPr lang="de-DE" dirty="0" smtClean="0"/>
              <a:t> </a:t>
            </a:r>
            <a:r>
              <a:rPr lang="de-DE" dirty="0"/>
              <a:t>visibilité à travers le mât triple avec conduites hydrauliques supplémentaires</a:t>
            </a:r>
          </a:p>
          <a:p>
            <a:pPr lvl="0"/>
            <a:r>
              <a:rPr lang="de-DE" dirty="0"/>
              <a:t>Vérin d'inclinaison en haut : vue restreinte vers le haut et risque de chute de la charge</a:t>
            </a:r>
          </a:p>
          <a:p>
            <a:pPr lvl="0"/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/>
              <a:t>seul programme vitesse disponible, 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smtClean="0"/>
              <a:t>Blue-Q</a:t>
            </a:r>
          </a:p>
          <a:p>
            <a:r>
              <a:rPr lang="de-DE" dirty="0" err="1" smtClean="0"/>
              <a:t>Utilisation</a:t>
            </a:r>
            <a:r>
              <a:rPr lang="de-DE" dirty="0" smtClean="0"/>
              <a:t> </a:t>
            </a:r>
            <a:r>
              <a:rPr lang="de-DE" dirty="0" err="1" smtClean="0"/>
              <a:t>d'un</a:t>
            </a:r>
            <a:r>
              <a:rPr lang="de-DE" dirty="0" smtClean="0"/>
              <a:t> </a:t>
            </a:r>
            <a:r>
              <a:rPr lang="de-DE" dirty="0" err="1" smtClean="0"/>
              <a:t>transpalette</a:t>
            </a:r>
            <a:r>
              <a:rPr lang="de-DE" dirty="0" smtClean="0"/>
              <a:t>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lang="de-DE" dirty="0" err="1" smtClean="0"/>
              <a:t>une</a:t>
            </a:r>
            <a:r>
              <a:rPr lang="de-DE" dirty="0" smtClean="0"/>
              <a:t> </a:t>
            </a:r>
            <a:r>
              <a:rPr lang="de-DE" dirty="0" err="1" smtClean="0"/>
              <a:t>fourche</a:t>
            </a:r>
            <a:r>
              <a:rPr lang="de-DE" dirty="0" smtClean="0"/>
              <a:t> </a:t>
            </a:r>
            <a:r>
              <a:rPr lang="de-DE" dirty="0" err="1" smtClean="0"/>
              <a:t>très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pour</a:t>
            </a:r>
            <a:r>
              <a:rPr lang="de-DE" dirty="0" smtClean="0"/>
              <a:t> le </a:t>
            </a:r>
            <a:r>
              <a:rPr lang="de-DE" dirty="0" err="1" smtClean="0"/>
              <a:t>changement</a:t>
            </a:r>
            <a:r>
              <a:rPr lang="de-DE" dirty="0" smtClean="0"/>
              <a:t> de </a:t>
            </a:r>
            <a:r>
              <a:rPr lang="de-DE" dirty="0" err="1" smtClean="0"/>
              <a:t>batterie</a:t>
            </a:r>
            <a:endParaRPr lang="de-DE" dirty="0" smtClean="0"/>
          </a:p>
          <a:p>
            <a:pPr lvl="0"/>
            <a:r>
              <a:rPr lang="de-DE" dirty="0" smtClean="0"/>
              <a:t>Porte en </a:t>
            </a:r>
            <a:r>
              <a:rPr lang="de-DE" dirty="0" err="1" smtClean="0"/>
              <a:t>deux</a:t>
            </a:r>
            <a:r>
              <a:rPr lang="de-DE" dirty="0" smtClean="0"/>
              <a:t> </a:t>
            </a:r>
            <a:r>
              <a:rPr lang="de-DE" dirty="0" err="1" smtClean="0"/>
              <a:t>pièces</a:t>
            </a:r>
            <a:r>
              <a:rPr lang="de-DE" dirty="0" smtClean="0"/>
              <a:t> du </a:t>
            </a:r>
            <a:r>
              <a:rPr lang="de-DE" dirty="0" err="1" smtClean="0"/>
              <a:t>compartiment</a:t>
            </a:r>
            <a:r>
              <a:rPr lang="de-DE" dirty="0" smtClean="0"/>
              <a:t> de </a:t>
            </a:r>
            <a:r>
              <a:rPr lang="de-DE" dirty="0" err="1" smtClean="0"/>
              <a:t>batterie</a:t>
            </a:r>
            <a:r>
              <a:rPr lang="de-DE" dirty="0" smtClean="0"/>
              <a:t> </a:t>
            </a:r>
            <a:r>
              <a:rPr lang="de-DE" dirty="0" err="1" smtClean="0"/>
              <a:t>présentant</a:t>
            </a:r>
            <a:r>
              <a:rPr lang="de-DE" dirty="0" smtClean="0"/>
              <a:t> </a:t>
            </a:r>
            <a:r>
              <a:rPr lang="de-DE" dirty="0" err="1" smtClean="0"/>
              <a:t>un</a:t>
            </a:r>
            <a:r>
              <a:rPr lang="de-DE" dirty="0" smtClean="0"/>
              <a:t> </a:t>
            </a:r>
            <a:r>
              <a:rPr lang="de-DE" dirty="0" err="1" smtClean="0"/>
              <a:t>risque</a:t>
            </a:r>
            <a:r>
              <a:rPr lang="de-DE" dirty="0" smtClean="0"/>
              <a:t> </a:t>
            </a:r>
            <a:r>
              <a:rPr lang="de-DE" dirty="0" err="1" smtClean="0"/>
              <a:t>d'écrasement</a:t>
            </a:r>
            <a:endParaRPr lang="de-DE" dirty="0" smtClean="0"/>
          </a:p>
          <a:p>
            <a:endParaRPr lang="de-DE" dirty="0" smtClean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395564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Bildergebnis für toyota 8FBET20"/>
          <p:cNvPicPr>
            <a:picLocks noGrp="1" noChangeAspect="1" noChangeArrowheads="1"/>
          </p:cNvPicPr>
          <p:nvPr>
            <p:ph type="pic" sz="quarter" idx="17"/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3" t="13864" r="4153" b="19636"/>
          <a:stretch/>
        </p:blipFill>
        <p:spPr bwMode="auto">
          <a:xfrm>
            <a:off x="7143768" y="1645437"/>
            <a:ext cx="1584000" cy="19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Concurrents</a:t>
            </a:r>
          </a:p>
        </p:txBody>
      </p:sp>
      <p:sp>
        <p:nvSpPr>
          <p:cNvPr id="43" name="Textplatzhalter 42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 dirty="0"/>
              <a:t>Chariot à trois roues et à quatre roues</a:t>
            </a:r>
          </a:p>
        </p:txBody>
      </p:sp>
      <p:grpSp>
        <p:nvGrpSpPr>
          <p:cNvPr id="12" name="Gruppierung 71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gray">
          <a:xfrm>
            <a:off x="1000100" y="3788577"/>
            <a:ext cx="843050" cy="252000"/>
            <a:chOff x="7704000" y="453600"/>
            <a:chExt cx="1083922" cy="324695"/>
          </a:xfrm>
        </p:grpSpPr>
        <p:sp>
          <p:nvSpPr>
            <p:cNvPr id="13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6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7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8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19" name="Textplatzhalter 6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571472" y="4288643"/>
            <a:ext cx="1584000" cy="2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200" b="0" kern="0" dirty="0" smtClean="0"/>
              <a:t>RX 20-14C/-20PL</a:t>
            </a:r>
          </a:p>
        </p:txBody>
      </p:sp>
      <p:sp>
        <p:nvSpPr>
          <p:cNvPr id="20" name="Textplatzhalter 9"/>
          <p:cNvSpPr txBox="1">
            <a:spLocks/>
          </p:cNvSpPr>
          <p:nvPr/>
        </p:nvSpPr>
        <p:spPr bwMode="gray">
          <a:xfrm>
            <a:off x="5000628" y="4217205"/>
            <a:ext cx="1584000" cy="216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de-DE" sz="1200" b="0" kern="0" dirty="0"/>
              <a:t>EFG 215/ EFG 320</a:t>
            </a:r>
          </a:p>
        </p:txBody>
      </p:sp>
      <p:sp>
        <p:nvSpPr>
          <p:cNvPr id="21" name="Textplatzhalter 12"/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5904148" y="4734371"/>
            <a:ext cx="1584000" cy="216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sz="1200" b="0" smtClean="0"/>
              <a:t> </a:t>
            </a:r>
            <a:r>
              <a:rPr sz="1200" b="0"/>
              <a:t/>
            </a:r>
            <a:br>
              <a:rPr sz="1200" b="0"/>
            </a:br>
            <a:endParaRPr lang="de-DE" sz="1200" b="0" kern="0" dirty="0"/>
          </a:p>
        </p:txBody>
      </p:sp>
      <p:sp>
        <p:nvSpPr>
          <p:cNvPr id="22" name="Textplatzhalter 15"/>
          <p:cNvSpPr txBox="1">
            <a:spLocks/>
          </p:cNvSpPr>
          <p:nvPr/>
        </p:nvSpPr>
        <p:spPr bwMode="gray">
          <a:xfrm>
            <a:off x="2231916" y="4764322"/>
            <a:ext cx="1584000" cy="216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de-DE" sz="1200" b="0" kern="0" dirty="0"/>
          </a:p>
        </p:txBody>
      </p:sp>
      <p:pic>
        <p:nvPicPr>
          <p:cNvPr id="16386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5072066" y="3860015"/>
            <a:ext cx="1406248" cy="2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uppieren 53"/>
          <p:cNvGrpSpPr/>
          <p:nvPr>
            <p:custDataLst>
              <p:tags r:id="rId6"/>
            </p:custDataLst>
          </p:nvPr>
        </p:nvGrpSpPr>
        <p:grpSpPr bwMode="gray">
          <a:xfrm>
            <a:off x="7643834" y="3788577"/>
            <a:ext cx="1224104" cy="288000"/>
            <a:chOff x="4031940" y="4150883"/>
            <a:chExt cx="1224104" cy="288000"/>
          </a:xfrm>
        </p:grpSpPr>
        <p:pic>
          <p:nvPicPr>
            <p:cNvPr id="52" name="Grafik 51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33" name="Picture 3" descr="K:\300_STILL_Unternehmenskommunikation\300_Ordner_00-99\02_Bilder\01_Produkte\01_E-Stapler\RX 20 E3 2017 (Alle Varianten - nicht freigeben)\Freisteller\jpeg\RX-20-16_Heckdiagonale-1_2017_LS.jpg"/>
          <p:cNvPicPr>
            <a:picLocks noGrp="1" noChangeAspect="1" noChangeArrowheads="1"/>
          </p:cNvPicPr>
          <p:nvPr>
            <p:ph type="pic" sz="quarter" idx="15"/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13" t="3159" r="27653" b="1187"/>
          <a:stretch/>
        </p:blipFill>
        <p:spPr bwMode="auto">
          <a:xfrm>
            <a:off x="357158" y="1288247"/>
            <a:ext cx="1624615" cy="2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Bildergebnis für jungheinrich EFG 320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04" t="2296" r="18986" b="3149"/>
          <a:stretch/>
        </p:blipFill>
        <p:spPr bwMode="auto">
          <a:xfrm>
            <a:off x="4500562" y="1573999"/>
            <a:ext cx="1795397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://www.linde-world.de/mh-products/images/highlights/seitl_vlh_4084_1407_38602_321x260.jpg"/>
          <p:cNvPicPr>
            <a:picLocks noGrp="1" noChangeAspect="1" noChangeArrowheads="1"/>
          </p:cNvPicPr>
          <p:nvPr>
            <p:ph type="pic" sz="quarter" idx="18"/>
          </p:nvPr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98077" l="1558" r="981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7" t="-2155" r="1465" b="67"/>
          <a:stretch/>
        </p:blipFill>
        <p:spPr bwMode="auto">
          <a:xfrm>
            <a:off x="2214546" y="1502561"/>
            <a:ext cx="2019384" cy="180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platzhalter 12"/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7344484" y="4724567"/>
            <a:ext cx="1584000" cy="216000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endParaRPr lang="de-DE" sz="1200" b="0" kern="0" dirty="0" smtClean="0"/>
          </a:p>
          <a:p>
            <a:pPr algn="ctr"/>
            <a:endParaRPr lang="de-DE" sz="1200" b="0" kern="0" dirty="0"/>
          </a:p>
          <a:p>
            <a:pPr algn="ctr"/>
            <a:r>
              <a:rPr sz="1200" b="0"/>
              <a:t/>
            </a:r>
            <a:br>
              <a:rPr sz="1200" b="0"/>
            </a:br>
            <a:endParaRPr lang="de-DE" sz="1200" b="0" kern="0" dirty="0"/>
          </a:p>
        </p:txBody>
      </p:sp>
      <p:pic>
        <p:nvPicPr>
          <p:cNvPr id="29" name="Bildplatzhalter 5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2857488" y="3788577"/>
            <a:ext cx="1259783" cy="397127"/>
          </a:xfrm>
        </p:spPr>
      </p:pic>
      <p:sp>
        <p:nvSpPr>
          <p:cNvPr id="36" name="Rectangle 35"/>
          <p:cNvSpPr/>
          <p:nvPr/>
        </p:nvSpPr>
        <p:spPr>
          <a:xfrm>
            <a:off x="6858000" y="4074329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1200" kern="0" dirty="0" smtClean="0">
                <a:solidFill>
                  <a:srgbClr val="000000"/>
                </a:solidFill>
              </a:rPr>
              <a:t>8FBE15T/</a:t>
            </a:r>
            <a:r>
              <a:rPr lang="de-DE" sz="1200" dirty="0" smtClean="0">
                <a:solidFill>
                  <a:srgbClr val="000000"/>
                </a:solidFill>
              </a:rPr>
              <a:t> </a:t>
            </a:r>
            <a:br>
              <a:rPr lang="de-DE" sz="1200" dirty="0" smtClean="0">
                <a:solidFill>
                  <a:srgbClr val="000000"/>
                </a:solidFill>
              </a:rPr>
            </a:br>
            <a:r>
              <a:rPr lang="de-DE" sz="1200" dirty="0" smtClean="0">
                <a:solidFill>
                  <a:srgbClr val="000000"/>
                </a:solidFill>
              </a:rPr>
              <a:t>8FBM20T</a:t>
            </a:r>
            <a:endParaRPr lang="de-DE" sz="1200" kern="0" dirty="0">
              <a:solidFill>
                <a:srgbClr val="00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28860" y="4288643"/>
            <a:ext cx="228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de-DE" sz="1200" kern="0" dirty="0" smtClean="0">
                <a:solidFill>
                  <a:srgbClr val="000000"/>
                </a:solidFill>
              </a:rPr>
              <a:t>E12 /</a:t>
            </a:r>
          </a:p>
          <a:p>
            <a:pPr lvl="0" algn="ctr"/>
            <a:r>
              <a:rPr lang="de-DE" sz="1200" kern="0" dirty="0" smtClean="0">
                <a:solidFill>
                  <a:srgbClr val="000000"/>
                </a:solidFill>
              </a:rPr>
              <a:t>E20PHL EVO</a:t>
            </a:r>
            <a:endParaRPr lang="de-DE" sz="12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02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Linde E16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                                     PERTE ET GAGNE TEMPS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>
          <a:xfrm>
            <a:off x="357158" y="1573999"/>
            <a:ext cx="5400000" cy="288000"/>
          </a:xfrm>
        </p:spPr>
        <p:txBody>
          <a:bodyPr/>
          <a:lstStyle/>
          <a:p>
            <a:r>
              <a:rPr lang="de-DE" dirty="0" err="1" smtClean="0"/>
              <a:t>Sécurité</a:t>
            </a:r>
            <a:r>
              <a:rPr lang="de-DE" dirty="0" smtClean="0"/>
              <a:t> et </a:t>
            </a:r>
            <a:r>
              <a:rPr lang="de-DE" dirty="0" err="1" smtClean="0"/>
              <a:t>Sécurité</a:t>
            </a:r>
            <a:endParaRPr lang="de-DE" dirty="0" smtClean="0"/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 bwMode="gray">
          <a:xfrm>
            <a:off x="357158" y="1788313"/>
            <a:ext cx="5400000" cy="1188000"/>
          </a:xfrm>
        </p:spPr>
        <p:txBody>
          <a:bodyPr/>
          <a:lstStyle/>
          <a:p>
            <a:pPr lvl="1"/>
            <a:r>
              <a:rPr lang="de-DE" dirty="0"/>
              <a:t>Porte en deux pièces du compartiment de batterie présentant un </a:t>
            </a:r>
            <a:r>
              <a:rPr lang="de-DE" dirty="0" err="1"/>
              <a:t>risque</a:t>
            </a:r>
            <a:r>
              <a:rPr lang="de-DE" dirty="0"/>
              <a:t> </a:t>
            </a:r>
            <a:r>
              <a:rPr lang="de-DE" dirty="0" err="1" smtClean="0"/>
              <a:t>d'écrasement</a:t>
            </a:r>
            <a:endParaRPr lang="de-DE" dirty="0" smtClean="0"/>
          </a:p>
          <a:p>
            <a:pPr lvl="1"/>
            <a:r>
              <a:rPr smtClean="0"/>
              <a:t>Changement de batterie prenant beaucoup de temps en raison des nombreux éléments à déplacer</a:t>
            </a:r>
          </a:p>
          <a:p>
            <a:pPr lvl="1"/>
            <a:r>
              <a:rPr lang="fr-FR" dirty="0" smtClean="0"/>
              <a:t>Support spécifique pour le changement de batterie </a:t>
            </a:r>
            <a:br>
              <a:rPr lang="fr-FR" dirty="0" smtClean="0"/>
            </a:br>
            <a:r>
              <a:rPr lang="fr-FR" dirty="0" smtClean="0"/>
              <a:t>avec chariot frontal nécessaire. </a:t>
            </a:r>
          </a:p>
          <a:p>
            <a:pPr lvl="1"/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371" b="5371"/>
          <a:stretch>
            <a:fillRect/>
          </a:stretch>
        </p:blipFill>
        <p:spPr bwMode="auto">
          <a:xfrm>
            <a:off x="6429388" y="1645437"/>
            <a:ext cx="2432118" cy="1380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071670" y="3288511"/>
            <a:ext cx="1000131" cy="345878"/>
            <a:chOff x="7704000" y="453600"/>
            <a:chExt cx="1083922" cy="324695"/>
          </a:xfrm>
        </p:grpSpPr>
        <p:sp>
          <p:nvSpPr>
            <p:cNvPr id="33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7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8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39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79" b="14479"/>
          <a:stretch>
            <a:fillRect/>
          </a:stretch>
        </p:blipFill>
        <p:spPr bwMode="auto">
          <a:xfrm>
            <a:off x="6668445" y="3217073"/>
            <a:ext cx="2265151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4461" y="3217073"/>
            <a:ext cx="1898677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ZoneTexte 40"/>
          <p:cNvSpPr txBox="1"/>
          <p:nvPr/>
        </p:nvSpPr>
        <p:spPr>
          <a:xfrm>
            <a:off x="571472" y="4002891"/>
            <a:ext cx="4115477" cy="823969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pPr marL="0" lvl="1">
              <a:buFontTx/>
              <a:buChar char="-"/>
            </a:pPr>
            <a:r>
              <a:rPr lang="de-DE" sz="1200" kern="0" dirty="0" err="1" smtClean="0"/>
              <a:t>Changement</a:t>
            </a:r>
            <a:r>
              <a:rPr lang="de-DE" sz="1200" kern="0" dirty="0" smtClean="0"/>
              <a:t> </a:t>
            </a:r>
            <a:r>
              <a:rPr lang="de-DE" sz="1200" kern="0" dirty="0" smtClean="0"/>
              <a:t>de </a:t>
            </a:r>
            <a:r>
              <a:rPr lang="de-DE" sz="1200" kern="0" dirty="0" err="1" smtClean="0"/>
              <a:t>batterie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latéral</a:t>
            </a:r>
            <a:r>
              <a:rPr lang="de-DE" sz="1200" kern="0" dirty="0" smtClean="0"/>
              <a:t> : plus rapide, plus </a:t>
            </a:r>
            <a:r>
              <a:rPr lang="de-DE" sz="1200" kern="0" dirty="0" err="1" smtClean="0"/>
              <a:t>sûr</a:t>
            </a:r>
            <a:r>
              <a:rPr lang="de-DE" sz="1200" kern="0" dirty="0" smtClean="0"/>
              <a:t> </a:t>
            </a:r>
            <a:endParaRPr lang="de-DE" sz="1200" kern="0" dirty="0" smtClean="0"/>
          </a:p>
          <a:p>
            <a:pPr marL="0" lvl="1">
              <a:buFontTx/>
              <a:buChar char="-"/>
            </a:pPr>
            <a:r>
              <a:rPr lang="de-DE" sz="1200" kern="0" dirty="0" smtClean="0"/>
              <a:t>Le </a:t>
            </a:r>
            <a:r>
              <a:rPr lang="de-DE" sz="1200" kern="0" dirty="0" err="1" smtClean="0"/>
              <a:t>compartiment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s‘adapte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aux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batteries</a:t>
            </a:r>
            <a:r>
              <a:rPr lang="de-DE" sz="1200" kern="0" dirty="0" smtClean="0"/>
              <a:t> de la </a:t>
            </a:r>
            <a:r>
              <a:rPr lang="de-DE" sz="1200" kern="0" dirty="0" err="1" smtClean="0"/>
              <a:t>concurrence</a:t>
            </a:r>
            <a:endParaRPr lang="de-DE" sz="1200" kern="0" dirty="0" smtClean="0"/>
          </a:p>
          <a:p>
            <a:pPr marL="0" lvl="1">
              <a:buFontTx/>
              <a:buChar char="-"/>
            </a:pPr>
            <a:r>
              <a:rPr lang="de-DE" sz="1200" kern="0" dirty="0" smtClean="0"/>
              <a:t>À </a:t>
            </a:r>
            <a:r>
              <a:rPr lang="de-DE" sz="1200" kern="0" dirty="0" err="1" smtClean="0"/>
              <a:t>la‘aide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d‘une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équerre</a:t>
            </a:r>
            <a:r>
              <a:rPr lang="de-DE" sz="1200" kern="0" dirty="0" smtClean="0"/>
              <a:t> en </a:t>
            </a:r>
            <a:r>
              <a:rPr lang="de-DE" sz="1200" kern="0" dirty="0" err="1" smtClean="0"/>
              <a:t>acier</a:t>
            </a:r>
            <a:endParaRPr lang="de-DE" sz="1200" kern="0" dirty="0" smtClean="0"/>
          </a:p>
          <a:p>
            <a:endParaRPr lang="fr-FR" sz="1400" b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0104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Linde E16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							SECURITE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52" name="Textplatzhalter 151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 bwMode="gray">
          <a:xfrm>
            <a:off x="357158" y="1859751"/>
            <a:ext cx="5400000" cy="1224164"/>
          </a:xfrm>
        </p:spPr>
        <p:txBody>
          <a:bodyPr/>
          <a:lstStyle/>
          <a:p>
            <a:pPr lvl="1"/>
            <a:r>
              <a:rPr lang="de-DE" dirty="0" smtClean="0"/>
              <a:t>Manque de clarté de l'unité d'affichage placée à l'extérieur du champ de vision principal</a:t>
            </a:r>
          </a:p>
          <a:p>
            <a:pPr lvl="1"/>
            <a:r>
              <a:rPr lang="de-DE" dirty="0"/>
              <a:t>Pas d'indicateur de la direction de conduite</a:t>
            </a:r>
            <a:r>
              <a:rPr/>
              <a:t/>
            </a:r>
            <a:br>
              <a:rPr/>
            </a:br>
            <a:r>
              <a:rPr/>
              <a:t>-&gt; lors de l'accélération le danger existe d'aller dans la mauvaise direction</a:t>
            </a:r>
          </a:p>
        </p:txBody>
      </p:sp>
      <p:sp>
        <p:nvSpPr>
          <p:cNvPr id="153" name="Textplatzhalter 152"/>
          <p:cNvSpPr>
            <a:spLocks noGrp="1"/>
          </p:cNvSpPr>
          <p:nvPr>
            <p:ph type="body" sz="quarter" idx="25"/>
            <p:custDataLst>
              <p:tags r:id="rId4"/>
            </p:custDataLst>
          </p:nvPr>
        </p:nvSpPr>
        <p:spPr bwMode="gray">
          <a:xfrm>
            <a:off x="357158" y="1573999"/>
            <a:ext cx="5400000" cy="288000"/>
          </a:xfrm>
        </p:spPr>
        <p:txBody>
          <a:bodyPr/>
          <a:lstStyle/>
          <a:p>
            <a:r>
              <a:rPr lang="de-DE" dirty="0" smtClean="0"/>
              <a:t>Sécurité</a:t>
            </a:r>
            <a:r>
              <a:rPr/>
              <a:t> 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Picture 3" descr="Seite11"/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943" t="29112" r="-12890" b="20035"/>
          <a:stretch/>
        </p:blipFill>
        <p:spPr bwMode="auto">
          <a:xfrm>
            <a:off x="6072198" y="1573999"/>
            <a:ext cx="2663466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" b="69"/>
          <a:stretch>
            <a:fillRect/>
          </a:stretch>
        </p:blipFill>
        <p:spPr bwMode="auto">
          <a:xfrm>
            <a:off x="6194455" y="3217073"/>
            <a:ext cx="2663825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420627" y="3359949"/>
            <a:ext cx="5365819" cy="485415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r>
              <a:rPr lang="fr-FR" sz="1400" dirty="0" smtClean="0"/>
              <a:t>- </a:t>
            </a:r>
            <a:r>
              <a:rPr lang="fr-FR" sz="1400" b="0" dirty="0" smtClean="0">
                <a:latin typeface="+mn-lt"/>
              </a:rPr>
              <a:t>Indicateur de la direction de conduite des roues arrières</a:t>
            </a:r>
          </a:p>
          <a:p>
            <a:r>
              <a:rPr lang="fr-FR" sz="1400" dirty="0" smtClean="0"/>
              <a:t>Conduite précise afin d’éviter tous risques de mauvaises directions</a:t>
            </a:r>
            <a:endParaRPr lang="fr-FR" sz="1400" b="0" dirty="0" smtClean="0">
              <a:latin typeface="+mn-lt"/>
            </a:endParaRPr>
          </a:p>
        </p:txBody>
      </p:sp>
      <p:grpSp>
        <p:nvGrpSpPr>
          <p:cNvPr id="20" name="Gruppierung 71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gray">
          <a:xfrm>
            <a:off x="2285984" y="4074329"/>
            <a:ext cx="2000264" cy="597908"/>
            <a:chOff x="7704000" y="453600"/>
            <a:chExt cx="1083922" cy="324695"/>
          </a:xfrm>
        </p:grpSpPr>
        <p:sp>
          <p:nvSpPr>
            <p:cNvPr id="21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536870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Linde E16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							SECURITE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Ergonomie et </a:t>
            </a:r>
            <a:r>
              <a:rPr lang="de-DE" dirty="0" err="1" smtClean="0"/>
              <a:t>Sécurité</a:t>
            </a:r>
            <a:r>
              <a:rPr lang="de-DE" dirty="0" smtClean="0"/>
              <a:t> </a:t>
            </a:r>
          </a:p>
          <a:p>
            <a:endParaRPr lang="de-DE" dirty="0" smtClean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9"/>
          <p:cNvPicPr>
            <a:picLocks noGrp="1" noChangeAspect="1" noChangeArrowheads="1"/>
          </p:cNvPicPr>
          <p:nvPr>
            <p:ph type="pic" sz="quarter" idx="23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8" r="1828"/>
          <a:stretch/>
        </p:blipFill>
        <p:spPr bwMode="auto">
          <a:xfrm>
            <a:off x="6143636" y="1502561"/>
            <a:ext cx="2663466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space réservé du texte 1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 lvl="1"/>
            <a:r>
              <a:rPr smtClean="0"/>
              <a:t>Mauvaise visibilité vers le haut</a:t>
            </a:r>
          </a:p>
          <a:p>
            <a:pPr lvl="1"/>
            <a:r>
              <a:rPr smtClean="0"/>
              <a:t>Toit de protection pour stockage par accumulation en version étroite non disponible</a:t>
            </a:r>
          </a:p>
          <a:p>
            <a:pPr lvl="1"/>
            <a:r>
              <a:rPr smtClean="0"/>
              <a:t>Réalisation compliquée de hauteurs hors tout réduites avec toit de protection de faible hauteur</a:t>
            </a:r>
          </a:p>
          <a:p>
            <a:endParaRPr lang="fr-FR" dirty="0"/>
          </a:p>
        </p:txBody>
      </p:sp>
      <p:grpSp>
        <p:nvGrpSpPr>
          <p:cNvPr id="20" name="Gruppierung 71"/>
          <p:cNvGrpSpPr>
            <a:grpSpLocks noGrp="1" noChangeAspect="1"/>
          </p:cNvGrpSpPr>
          <p:nvPr>
            <p:ph type="body" sz="quarter" idx="20"/>
            <p:custDataLst>
              <p:tags r:id="rId4"/>
            </p:custDataLst>
          </p:nvPr>
        </p:nvGrpSpPr>
        <p:grpSpPr bwMode="gray">
          <a:xfrm>
            <a:off x="2285984" y="3217073"/>
            <a:ext cx="1000131" cy="345878"/>
            <a:chOff x="7704000" y="453600"/>
            <a:chExt cx="1083922" cy="324695"/>
          </a:xfrm>
        </p:grpSpPr>
        <p:sp>
          <p:nvSpPr>
            <p:cNvPr id="21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2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4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132097" name="Picture 1" descr="C:\Users\ADMIN\Desktop\PRODUITS STILL\RX60 FRONTAL ELECTRIQUE 2.5T A 8T\PHOTOS 25 30\STILL_RX60_25-35_Dachdurchsich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29322" y="3217073"/>
            <a:ext cx="3068938" cy="1618865"/>
          </a:xfrm>
          <a:prstGeom prst="rect">
            <a:avLst/>
          </a:prstGeom>
          <a:noFill/>
        </p:spPr>
      </p:pic>
      <p:sp>
        <p:nvSpPr>
          <p:cNvPr id="27" name="ZoneTexte 26"/>
          <p:cNvSpPr txBox="1"/>
          <p:nvPr/>
        </p:nvSpPr>
        <p:spPr>
          <a:xfrm>
            <a:off x="441746" y="3788577"/>
            <a:ext cx="4987510" cy="269971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 err="1" smtClean="0"/>
              <a:t>Visibilité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panoramique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parfaite</a:t>
            </a:r>
            <a:r>
              <a:rPr lang="de-DE" sz="1400" kern="0" dirty="0" smtClean="0"/>
              <a:t> et </a:t>
            </a:r>
            <a:r>
              <a:rPr lang="de-DE" sz="1400" kern="0" dirty="0" err="1" smtClean="0"/>
              <a:t>excellent</a:t>
            </a:r>
            <a:r>
              <a:rPr lang="de-DE" sz="1400" kern="0" dirty="0" smtClean="0"/>
              <a:t> </a:t>
            </a:r>
            <a:r>
              <a:rPr lang="de-DE" sz="1400" kern="0" dirty="0" err="1" smtClean="0"/>
              <a:t>champ</a:t>
            </a:r>
            <a:r>
              <a:rPr lang="de-DE" sz="1400" kern="0" dirty="0" smtClean="0"/>
              <a:t> de </a:t>
            </a:r>
            <a:r>
              <a:rPr lang="de-DE" sz="1400" kern="0" dirty="0" err="1" smtClean="0"/>
              <a:t>vision</a:t>
            </a:r>
            <a:endParaRPr lang="de-DE" sz="1400" kern="0" dirty="0"/>
          </a:p>
        </p:txBody>
      </p:sp>
    </p:spTree>
    <p:extLst>
      <p:ext uri="{BB962C8B-B14F-4D97-AF65-F5344CB8AC3E}">
        <p14:creationId xmlns:p14="http://schemas.microsoft.com/office/powerpoint/2010/main" xmlns="" val="2236613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28596" y="216677"/>
            <a:ext cx="1223412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Linde E16 (1)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4" name="Textplatzhalter 25"/>
          <p:cNvSpPr>
            <a:spLocks noGrp="1"/>
          </p:cNvSpPr>
          <p:nvPr>
            <p:ph type="body" sz="quarter" idx="15"/>
            <p:custDataLst>
              <p:tags r:id="rId1"/>
            </p:custDataLst>
          </p:nvPr>
        </p:nvSpPr>
        <p:spPr bwMode="gray">
          <a:xfrm>
            <a:off x="285720" y="788181"/>
            <a:ext cx="4068763" cy="323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Parles-en</a:t>
            </a:r>
            <a:endParaRPr lang="de-DE" dirty="0"/>
          </a:p>
        </p:txBody>
      </p:sp>
      <p:sp>
        <p:nvSpPr>
          <p:cNvPr id="15" name="Textplatzhalter 26"/>
          <p:cNvSpPr>
            <a:spLocks noGrp="1"/>
          </p:cNvSpPr>
          <p:nvPr>
            <p:ph type="body" sz="quarter" idx="16"/>
            <p:custDataLst>
              <p:tags r:id="rId2"/>
            </p:custDataLst>
          </p:nvPr>
        </p:nvSpPr>
        <p:spPr bwMode="gray">
          <a:xfrm>
            <a:off x="285720" y="1216809"/>
            <a:ext cx="4068763" cy="3132000"/>
          </a:xfrm>
        </p:spPr>
        <p:txBody>
          <a:bodyPr/>
          <a:lstStyle/>
          <a:p>
            <a:r>
              <a:rPr lang="de-DE" sz="1000" dirty="0" smtClean="0"/>
              <a:t>- </a:t>
            </a:r>
            <a:r>
              <a:rPr lang="de-DE" sz="1000" dirty="0" err="1" smtClean="0"/>
              <a:t>Propriétés</a:t>
            </a:r>
            <a:r>
              <a:rPr lang="de-DE" sz="1000" dirty="0" smtClean="0"/>
              <a:t> </a:t>
            </a:r>
            <a:r>
              <a:rPr lang="de-DE" sz="1000" dirty="0"/>
              <a:t>de conduite pédale simple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Vue</a:t>
            </a:r>
            <a:r>
              <a:rPr lang="de-DE" sz="1000" dirty="0" smtClean="0"/>
              <a:t> </a:t>
            </a:r>
            <a:r>
              <a:rPr lang="de-DE" sz="1000" dirty="0"/>
              <a:t>périphérique et visibilité à travers le mât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Leviers</a:t>
            </a:r>
            <a:r>
              <a:rPr lang="de-DE" sz="1000" dirty="0" smtClean="0"/>
              <a:t> </a:t>
            </a:r>
            <a:r>
              <a:rPr lang="de-DE" sz="1000" dirty="0"/>
              <a:t>de commande hydraulique individuels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Consommation</a:t>
            </a:r>
            <a:r>
              <a:rPr lang="de-DE" sz="1000" dirty="0" smtClean="0"/>
              <a:t> </a:t>
            </a:r>
            <a:r>
              <a:rPr lang="de-DE" sz="1000" dirty="0"/>
              <a:t>d'énergie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Essieu</a:t>
            </a:r>
            <a:r>
              <a:rPr lang="de-DE" sz="1000" dirty="0" smtClean="0"/>
              <a:t> </a:t>
            </a:r>
            <a:r>
              <a:rPr lang="de-DE" sz="1000" dirty="0"/>
              <a:t>avec palier en caoutchouc chez Linde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Changement</a:t>
            </a:r>
            <a:r>
              <a:rPr lang="de-DE" sz="1000" dirty="0" smtClean="0"/>
              <a:t> </a:t>
            </a:r>
            <a:r>
              <a:rPr lang="de-DE" sz="1000" dirty="0"/>
              <a:t>de batterie (garde au sol, porte du compartiment de batterie, pas de risque d'écrasement)</a:t>
            </a:r>
          </a:p>
          <a:p>
            <a:r>
              <a:rPr lang="de-DE" sz="1000" dirty="0" smtClean="0"/>
              <a:t>- 5 </a:t>
            </a:r>
            <a:r>
              <a:rPr lang="de-DE" sz="1000" dirty="0"/>
              <a:t>programmes vitesse adaptés à chaque utilisation, Blue-Q</a:t>
            </a:r>
          </a:p>
          <a:p>
            <a:r>
              <a:rPr lang="de-DE" sz="1000" dirty="0" smtClean="0"/>
              <a:t>- Garde </a:t>
            </a:r>
            <a:r>
              <a:rPr lang="de-DE" sz="1000" dirty="0"/>
              <a:t>au sol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Dimensions</a:t>
            </a:r>
            <a:r>
              <a:rPr lang="de-DE" sz="1000" dirty="0" smtClean="0"/>
              <a:t> </a:t>
            </a:r>
            <a:r>
              <a:rPr lang="de-DE" sz="1000" dirty="0"/>
              <a:t>de la marche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Commande</a:t>
            </a:r>
            <a:r>
              <a:rPr lang="de-DE" sz="1000" dirty="0" smtClean="0"/>
              <a:t> </a:t>
            </a:r>
            <a:r>
              <a:rPr lang="de-DE" sz="1000" dirty="0"/>
              <a:t>hydraulique personnalisable</a:t>
            </a:r>
          </a:p>
          <a:p>
            <a:r>
              <a:rPr lang="de-DE" sz="1000" dirty="0" smtClean="0"/>
              <a:t>- Position </a:t>
            </a:r>
            <a:r>
              <a:rPr lang="de-DE" sz="1000" dirty="0"/>
              <a:t>des vérins d'inclinaison et de </a:t>
            </a:r>
            <a:r>
              <a:rPr lang="de-DE" sz="1000" dirty="0" err="1" smtClean="0"/>
              <a:t>l'écran</a:t>
            </a:r>
            <a:endParaRPr lang="de-DE" sz="1000" dirty="0" smtClean="0"/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Démarrage</a:t>
            </a:r>
            <a:r>
              <a:rPr lang="de-DE" sz="1000" dirty="0" smtClean="0"/>
              <a:t> </a:t>
            </a:r>
            <a:r>
              <a:rPr lang="de-DE" sz="1000" dirty="0" smtClean="0"/>
              <a:t>en </a:t>
            </a:r>
            <a:r>
              <a:rPr lang="de-DE" sz="1000" dirty="0" err="1" smtClean="0"/>
              <a:t>douceur</a:t>
            </a:r>
            <a:endParaRPr lang="de-DE" sz="1000" dirty="0" smtClean="0"/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Réglage</a:t>
            </a:r>
            <a:r>
              <a:rPr lang="de-DE" sz="1000" dirty="0" smtClean="0"/>
              <a:t> </a:t>
            </a:r>
            <a:r>
              <a:rPr lang="de-DE" sz="1000" dirty="0" smtClean="0"/>
              <a:t>de la </a:t>
            </a:r>
            <a:r>
              <a:rPr lang="de-DE" sz="1000" dirty="0" err="1" smtClean="0"/>
              <a:t>colonne</a:t>
            </a:r>
            <a:r>
              <a:rPr lang="de-DE" sz="1000" dirty="0" smtClean="0"/>
              <a:t> de </a:t>
            </a:r>
            <a:r>
              <a:rPr lang="de-DE" sz="1000" dirty="0" err="1" smtClean="0"/>
              <a:t>direction</a:t>
            </a:r>
            <a:endParaRPr lang="de-DE" sz="1000" dirty="0" smtClean="0"/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immobilisation</a:t>
            </a:r>
            <a:r>
              <a:rPr lang="de-DE" sz="1000" dirty="0" smtClean="0"/>
              <a:t> </a:t>
            </a:r>
            <a:r>
              <a:rPr lang="de-DE" sz="1000" dirty="0" smtClean="0"/>
              <a:t>en </a:t>
            </a:r>
            <a:r>
              <a:rPr lang="de-DE" sz="1000" dirty="0" err="1" smtClean="0"/>
              <a:t>pente</a:t>
            </a:r>
            <a:endParaRPr lang="de-DE" sz="1000" dirty="0" smtClean="0"/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Accès</a:t>
            </a:r>
            <a:r>
              <a:rPr lang="de-DE" sz="1000" dirty="0" smtClean="0"/>
              <a:t> </a:t>
            </a:r>
            <a:r>
              <a:rPr lang="de-DE" sz="1000" dirty="0" smtClean="0"/>
              <a:t>large, </a:t>
            </a:r>
            <a:r>
              <a:rPr lang="de-DE" sz="1000" dirty="0" err="1" smtClean="0"/>
              <a:t>montée</a:t>
            </a:r>
            <a:r>
              <a:rPr lang="de-DE" sz="1000" dirty="0" smtClean="0"/>
              <a:t> et </a:t>
            </a:r>
            <a:r>
              <a:rPr lang="de-DE" sz="1000" dirty="0" err="1" smtClean="0"/>
              <a:t>descente</a:t>
            </a:r>
            <a:r>
              <a:rPr lang="de-DE" sz="1000" dirty="0" smtClean="0"/>
              <a:t> </a:t>
            </a:r>
            <a:r>
              <a:rPr lang="de-DE" sz="1000" dirty="0" err="1" smtClean="0"/>
              <a:t>sûres</a:t>
            </a:r>
            <a:endParaRPr lang="de-DE" sz="1000" dirty="0" smtClean="0"/>
          </a:p>
          <a:p>
            <a:endParaRPr lang="de-DE" dirty="0"/>
          </a:p>
        </p:txBody>
      </p:sp>
      <p:sp>
        <p:nvSpPr>
          <p:cNvPr id="16" name="Textplatzhalter 27"/>
          <p:cNvSpPr>
            <a:spLocks noGrp="1"/>
          </p:cNvSpPr>
          <p:nvPr>
            <p:ph type="body" sz="quarter" idx="4294967295"/>
            <p:custDataLst>
              <p:tags r:id="rId3"/>
            </p:custDataLst>
          </p:nvPr>
        </p:nvSpPr>
        <p:spPr bwMode="gray">
          <a:xfrm>
            <a:off x="4786314" y="788181"/>
            <a:ext cx="4068763" cy="323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Sois préparé</a:t>
            </a:r>
            <a:endParaRPr lang="de-DE" dirty="0"/>
          </a:p>
        </p:txBody>
      </p:sp>
      <p:sp>
        <p:nvSpPr>
          <p:cNvPr id="17" name="Textplatzhalter 28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 bwMode="gray">
          <a:xfrm>
            <a:off x="4786314" y="1431123"/>
            <a:ext cx="4068763" cy="3132000"/>
          </a:xfrm>
          <a:prstGeom prst="rect">
            <a:avLst/>
          </a:prstGeom>
        </p:spPr>
        <p:txBody>
          <a:bodyPr/>
          <a:lstStyle/>
          <a:p>
            <a:r>
              <a:rPr lang="de-DE" sz="1200" dirty="0" smtClean="0"/>
              <a:t>- </a:t>
            </a:r>
            <a:r>
              <a:rPr lang="de-DE" sz="1200" dirty="0" err="1" smtClean="0"/>
              <a:t>Pédale</a:t>
            </a:r>
            <a:r>
              <a:rPr lang="de-DE" sz="1200" dirty="0" smtClean="0"/>
              <a:t> </a:t>
            </a:r>
            <a:r>
              <a:rPr lang="de-DE" sz="1200" dirty="0" smtClean="0"/>
              <a:t>double (LLC)</a:t>
            </a:r>
          </a:p>
          <a:p>
            <a:r>
              <a:rPr lang="de-DE" sz="1200" dirty="0" smtClean="0"/>
              <a:t>- </a:t>
            </a:r>
            <a:r>
              <a:rPr lang="de-DE" sz="1200" dirty="0" err="1" smtClean="0"/>
              <a:t>Chargeur</a:t>
            </a:r>
            <a:r>
              <a:rPr lang="de-DE" sz="1200" dirty="0" smtClean="0"/>
              <a:t> </a:t>
            </a:r>
            <a:r>
              <a:rPr lang="de-DE" sz="1200" dirty="0" smtClean="0"/>
              <a:t>intégré</a:t>
            </a:r>
          </a:p>
          <a:p>
            <a:r>
              <a:rPr lang="de-DE" sz="1200" dirty="0" smtClean="0"/>
              <a:t>- </a:t>
            </a:r>
            <a:r>
              <a:rPr lang="de-DE" sz="1200" dirty="0" err="1" smtClean="0"/>
              <a:t>Vérins</a:t>
            </a:r>
            <a:r>
              <a:rPr lang="de-DE" sz="1200" dirty="0" smtClean="0"/>
              <a:t> </a:t>
            </a:r>
            <a:r>
              <a:rPr lang="de-DE" sz="1200" dirty="0" smtClean="0"/>
              <a:t>d'inclinaison placés en haut</a:t>
            </a:r>
          </a:p>
          <a:p>
            <a:r>
              <a:rPr lang="de-DE" sz="1200" dirty="0" smtClean="0"/>
              <a:t>- -Angle </a:t>
            </a:r>
            <a:r>
              <a:rPr lang="de-DE" sz="1200" dirty="0" smtClean="0"/>
              <a:t>d'inclinaison</a:t>
            </a:r>
          </a:p>
          <a:p>
            <a:r>
              <a:rPr lang="de-DE" sz="1200" dirty="0" smtClean="0"/>
              <a:t>- </a:t>
            </a:r>
            <a:r>
              <a:rPr lang="de-DE" sz="1200" dirty="0" err="1" smtClean="0"/>
              <a:t>Essieu</a:t>
            </a:r>
            <a:r>
              <a:rPr lang="de-DE" sz="1200" dirty="0" smtClean="0"/>
              <a:t> </a:t>
            </a:r>
            <a:r>
              <a:rPr lang="de-DE" sz="1200" dirty="0" err="1" smtClean="0"/>
              <a:t>moteur</a:t>
            </a:r>
            <a:r>
              <a:rPr lang="de-DE" sz="1200" dirty="0" smtClean="0"/>
              <a:t> </a:t>
            </a:r>
            <a:r>
              <a:rPr lang="de-DE" sz="1200" dirty="0" err="1" smtClean="0"/>
              <a:t>amorti</a:t>
            </a:r>
            <a:endParaRPr lang="de-DE" sz="1200" dirty="0" smtClean="0"/>
          </a:p>
          <a:p>
            <a:pPr marL="0" indent="0">
              <a:buNone/>
            </a:pPr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Jungheinrich EFG 216 jusqu'à EFG 320</a:t>
            </a:r>
            <a:r>
              <a:rPr/>
              <a:t>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de-DE"/>
          </a:p>
        </p:txBody>
      </p:sp>
      <p:pic>
        <p:nvPicPr>
          <p:cNvPr id="27" name="Picture 2" descr="Vaizdo rezultatas pagal užklausą „jungheinrich logo“"/>
          <p:cNvPicPr>
            <a:picLocks noGrp="1" noChangeAspect="1" noChangeArrowheads="1"/>
          </p:cNvPicPr>
          <p:nvPr>
            <p:ph type="pic" sz="quarter" idx="16"/>
            <p:custDataLst>
              <p:tags r:id="rId2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/>
      </p:pic>
      <p:sp>
        <p:nvSpPr>
          <p:cNvPr id="49" name="Textplatzhalter 48"/>
          <p:cNvSpPr>
            <a:spLocks noGrp="1"/>
          </p:cNvSpPr>
          <p:nvPr>
            <p:ph type="body" sz="quarter" idx="17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Caractéristiques du produit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/>
              <a:t>Capacités de charge : 1,3 t – 1,5 t - 1,6 t – 1,8 t – 2,0 t</a:t>
            </a:r>
          </a:p>
          <a:p>
            <a:r>
              <a:rPr lang="de-DE" dirty="0"/>
              <a:t>Désignations produit : EFG 213, 215, 216k, 216, 218k, 218, 220 (trois roues)</a:t>
            </a:r>
          </a:p>
          <a:p>
            <a:r>
              <a:rPr lang="de-DE" dirty="0"/>
              <a:t>EFG 316/316k/318/318k/320 (chariot à quatre roues)</a:t>
            </a:r>
          </a:p>
          <a:p>
            <a:r>
              <a:rPr lang="de-DE" dirty="0"/>
              <a:t> </a:t>
            </a:r>
            <a:r>
              <a:rPr/>
              <a:t>Moteur CA </a:t>
            </a:r>
            <a:endParaRPr lang="de-DE" dirty="0"/>
          </a:p>
          <a:p>
            <a:r>
              <a:rPr lang="de-DE" dirty="0"/>
              <a:t> </a:t>
            </a:r>
            <a:r>
              <a:rPr/>
              <a:t>Batterie 48 volts</a:t>
            </a:r>
          </a:p>
          <a:p>
            <a:r>
              <a:rPr lang="de-DE" dirty="0"/>
              <a:t> </a:t>
            </a:r>
            <a:r>
              <a:rPr/>
              <a:t>Fabrication à Moosburg</a:t>
            </a:r>
          </a:p>
        </p:txBody>
      </p:sp>
      <p:pic>
        <p:nvPicPr>
          <p:cNvPr id="11" name="Picture 4" descr="Bildergebnis für jungheinrich EFG 32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71" r="16989"/>
          <a:stretch/>
        </p:blipFill>
        <p:spPr bwMode="auto">
          <a:xfrm>
            <a:off x="107504" y="966557"/>
            <a:ext cx="2124236" cy="2183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http://www.jungheinrich.de/fileadmin/minion/de/tx_jhproducts_ffz/7165_de-de/assets/efg320_2016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360" y="2178087"/>
            <a:ext cx="3060648" cy="205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0293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Jungheinrich EFG 216 jusqu'à EFG 320</a:t>
            </a:r>
            <a:r>
              <a:rPr/>
              <a:t> </a:t>
            </a:r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>
          <a:xfrm>
            <a:off x="357158" y="1145371"/>
            <a:ext cx="4068763" cy="323850"/>
          </a:xfrm>
        </p:spPr>
        <p:txBody>
          <a:bodyPr/>
          <a:lstStyle/>
          <a:p>
            <a:r>
              <a:rPr lang="de-DE" dirty="0" smtClean="0"/>
              <a:t>Inconvénients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57158" y="1645437"/>
            <a:ext cx="4068763" cy="313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dirty="0" smtClean="0"/>
              <a:t>Espace pieds étroit (profondeur 40 cm /STILL 49 cm</a:t>
            </a:r>
            <a:r>
              <a:rPr lang="de-DE" dirty="0" smtClean="0"/>
              <a:t>)</a:t>
            </a:r>
          </a:p>
          <a:p>
            <a:pPr>
              <a:lnSpc>
                <a:spcPct val="90000"/>
              </a:lnSpc>
            </a:pPr>
            <a:endParaRPr lang="de-DE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Boutons </a:t>
            </a:r>
            <a:r>
              <a:rPr lang="de-DE" altLang="de-DE" dirty="0"/>
              <a:t>dispersés, manque de </a:t>
            </a:r>
            <a:r>
              <a:rPr lang="de-DE" altLang="de-DE" dirty="0" err="1" smtClean="0"/>
              <a:t>clarté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 lvl="0">
              <a:lnSpc>
                <a:spcPct val="90000"/>
              </a:lnSpc>
            </a:pPr>
            <a:r>
              <a:rPr lang="de-DE" dirty="0" err="1" smtClean="0"/>
              <a:t>fortes</a:t>
            </a:r>
            <a:r>
              <a:rPr lang="de-DE" dirty="0" smtClean="0"/>
              <a:t> </a:t>
            </a:r>
            <a:r>
              <a:rPr lang="de-DE" dirty="0"/>
              <a:t>vibrations sur le corps humain, </a:t>
            </a:r>
            <a:r>
              <a:rPr lang="de-DE" dirty="0" err="1"/>
              <a:t>aucun</a:t>
            </a:r>
            <a:r>
              <a:rPr lang="de-DE" dirty="0"/>
              <a:t> </a:t>
            </a:r>
            <a:endParaRPr lang="de-DE" dirty="0" smtClean="0"/>
          </a:p>
          <a:p>
            <a:pPr lvl="0">
              <a:lnSpc>
                <a:spcPct val="90000"/>
              </a:lnSpc>
            </a:pPr>
            <a:r>
              <a:rPr lang="de-DE" dirty="0" err="1" smtClean="0"/>
              <a:t>amortissement</a:t>
            </a:r>
            <a:r>
              <a:rPr lang="de-DE" dirty="0" smtClean="0"/>
              <a:t> </a:t>
            </a:r>
            <a:r>
              <a:rPr lang="de-DE" dirty="0"/>
              <a:t>horizontal (LHF</a:t>
            </a:r>
            <a:r>
              <a:rPr lang="de-DE" dirty="0" smtClean="0"/>
              <a:t>)</a:t>
            </a:r>
          </a:p>
          <a:p>
            <a:pPr lvl="0"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de-DE" dirty="0" err="1" smtClean="0"/>
              <a:t>Plastique</a:t>
            </a:r>
            <a:r>
              <a:rPr lang="de-DE" dirty="0" smtClean="0"/>
              <a:t> </a:t>
            </a:r>
            <a:r>
              <a:rPr lang="de-DE" dirty="0"/>
              <a:t>bon marché à </a:t>
            </a:r>
            <a:r>
              <a:rPr lang="de-DE" dirty="0" err="1" smtClean="0"/>
              <a:t>l'intérieur</a:t>
            </a:r>
            <a:endParaRPr lang="de-DE" dirty="0" smtClean="0"/>
          </a:p>
          <a:p>
            <a:pPr>
              <a:lnSpc>
                <a:spcPct val="90000"/>
              </a:lnSpc>
            </a:pPr>
            <a:endParaRPr lang="de-DE" dirty="0"/>
          </a:p>
          <a:p>
            <a:pPr lvl="0">
              <a:lnSpc>
                <a:spcPct val="90000"/>
              </a:lnSpc>
            </a:pPr>
            <a:r>
              <a:rPr lang="de-DE" dirty="0" err="1" smtClean="0"/>
              <a:t>Changement</a:t>
            </a:r>
            <a:r>
              <a:rPr lang="de-DE" dirty="0" smtClean="0"/>
              <a:t> </a:t>
            </a:r>
            <a:r>
              <a:rPr lang="de-DE" dirty="0"/>
              <a:t>compliqué de la batterie, centrage difficile lors du changement de batterie, bac de remplacement de la batterie, très grand angle d'ouverture de la porte du compartiment de batterie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429124" y="1557508"/>
            <a:ext cx="4572000" cy="2149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de-DE" altLang="de-DE" dirty="0" smtClean="0"/>
              <a:t>Forts </a:t>
            </a:r>
            <a:r>
              <a:rPr lang="de-DE" altLang="de-DE" dirty="0" err="1" smtClean="0"/>
              <a:t>mouvements</a:t>
            </a:r>
            <a:r>
              <a:rPr lang="de-DE" altLang="de-DE" dirty="0" smtClean="0"/>
              <a:t> du </a:t>
            </a:r>
            <a:r>
              <a:rPr lang="de-DE" altLang="de-DE" dirty="0" err="1" smtClean="0"/>
              <a:t>chariot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lorsque</a:t>
            </a:r>
            <a:r>
              <a:rPr lang="de-DE" altLang="de-DE" dirty="0" smtClean="0"/>
              <a:t> le </a:t>
            </a:r>
            <a:r>
              <a:rPr lang="de-DE" altLang="de-DE" dirty="0" err="1" smtClean="0"/>
              <a:t>mât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est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rapidement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incliné</a:t>
            </a:r>
            <a:r>
              <a:rPr lang="de-DE" altLang="de-DE" dirty="0" smtClean="0"/>
              <a:t> en </a:t>
            </a:r>
            <a:r>
              <a:rPr lang="de-DE" altLang="de-DE" dirty="0" smtClean="0"/>
              <a:t>avant</a:t>
            </a:r>
          </a:p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de-DE" altLang="de-DE" dirty="0" err="1" smtClean="0"/>
              <a:t>Pas</a:t>
            </a:r>
            <a:r>
              <a:rPr lang="de-DE" altLang="de-DE" dirty="0" smtClean="0"/>
              <a:t> </a:t>
            </a:r>
            <a:r>
              <a:rPr lang="de-DE" altLang="de-DE" dirty="0" smtClean="0"/>
              <a:t>de </a:t>
            </a:r>
            <a:r>
              <a:rPr lang="de-DE" altLang="de-DE" dirty="0" err="1" smtClean="0"/>
              <a:t>fonction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hydraulique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chevauchante</a:t>
            </a:r>
            <a:r>
              <a:rPr lang="de-DE" altLang="de-DE" dirty="0" smtClean="0"/>
              <a:t> 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  <a:buFontTx/>
              <a:buChar char="-"/>
            </a:pPr>
            <a:r>
              <a:rPr lang="de-DE" altLang="de-DE" dirty="0" err="1" smtClean="0"/>
              <a:t>abaissement</a:t>
            </a:r>
            <a:r>
              <a:rPr lang="de-DE" altLang="de-DE" dirty="0" smtClean="0"/>
              <a:t>/</a:t>
            </a:r>
            <a:r>
              <a:rPr lang="de-DE" altLang="de-DE" dirty="0" err="1" smtClean="0"/>
              <a:t>inclinaison</a:t>
            </a:r>
            <a:r>
              <a:rPr lang="de-DE" altLang="de-DE" dirty="0" smtClean="0"/>
              <a:t> </a:t>
            </a:r>
            <a:r>
              <a:rPr lang="de-DE" altLang="de-DE" dirty="0" smtClean="0"/>
              <a:t>en </a:t>
            </a:r>
            <a:r>
              <a:rPr lang="de-DE" altLang="de-DE" dirty="0" smtClean="0"/>
              <a:t>avant</a:t>
            </a:r>
          </a:p>
          <a:p>
            <a:pPr>
              <a:lnSpc>
                <a:spcPct val="90000"/>
              </a:lnSpc>
            </a:pP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- </a:t>
            </a:r>
            <a:r>
              <a:rPr lang="de-DE" altLang="de-DE" dirty="0" err="1" smtClean="0"/>
              <a:t>Mauvaise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vision</a:t>
            </a:r>
            <a:r>
              <a:rPr lang="de-DE" altLang="de-DE" dirty="0" smtClean="0"/>
              <a:t> au travers du </a:t>
            </a:r>
            <a:r>
              <a:rPr lang="de-DE" altLang="de-DE" dirty="0" err="1" smtClean="0"/>
              <a:t>mât</a:t>
            </a:r>
            <a:r>
              <a:rPr lang="de-DE" altLang="de-DE" dirty="0" smtClean="0"/>
              <a:t> de </a:t>
            </a:r>
            <a:r>
              <a:rPr lang="de-DE" altLang="de-DE" dirty="0" err="1" smtClean="0"/>
              <a:t>levage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gênée</a:t>
            </a:r>
            <a:r>
              <a:rPr lang="de-DE" altLang="de-DE" dirty="0" smtClean="0"/>
              <a:t> par des </a:t>
            </a:r>
            <a:r>
              <a:rPr lang="de-DE" altLang="de-DE" dirty="0" err="1" smtClean="0"/>
              <a:t>tuyaux</a:t>
            </a:r>
            <a:r>
              <a:rPr lang="de-DE" altLang="de-DE" dirty="0" smtClean="0"/>
              <a:t> à </a:t>
            </a:r>
            <a:r>
              <a:rPr lang="de-DE" altLang="de-DE" dirty="0" err="1" smtClean="0"/>
              <a:t>côté</a:t>
            </a:r>
            <a:r>
              <a:rPr lang="de-DE" altLang="de-DE" dirty="0" smtClean="0"/>
              <a:t> de la </a:t>
            </a:r>
            <a:r>
              <a:rPr lang="de-DE" altLang="de-DE" dirty="0" err="1" smtClean="0"/>
              <a:t>chaîne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médiane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avec</a:t>
            </a:r>
            <a:r>
              <a:rPr lang="de-DE" altLang="de-DE" dirty="0" smtClean="0"/>
              <a:t> </a:t>
            </a: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de-DE" altLang="de-DE" dirty="0" err="1" smtClean="0"/>
              <a:t>l'hydraulique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supplémentaire</a:t>
            </a:r>
            <a:r>
              <a:rPr lang="de-DE" altLang="de-DE" dirty="0" smtClean="0"/>
              <a:t> et </a:t>
            </a:r>
            <a:r>
              <a:rPr lang="de-DE" altLang="de-DE" dirty="0" err="1" smtClean="0"/>
              <a:t>tuyaux</a:t>
            </a:r>
            <a:r>
              <a:rPr lang="de-DE" altLang="de-DE" dirty="0" smtClean="0"/>
              <a:t> à </a:t>
            </a:r>
            <a:r>
              <a:rPr lang="de-DE" altLang="de-DE" dirty="0" err="1" smtClean="0"/>
              <a:t>côté</a:t>
            </a:r>
            <a:r>
              <a:rPr lang="de-DE" altLang="de-DE" dirty="0" smtClean="0"/>
              <a:t> des </a:t>
            </a:r>
            <a:r>
              <a:rPr lang="de-DE" altLang="de-DE" dirty="0" err="1" smtClean="0"/>
              <a:t>profilés</a:t>
            </a:r>
            <a:r>
              <a:rPr lang="de-DE" altLang="de-DE" dirty="0" smtClean="0"/>
              <a:t> du </a:t>
            </a:r>
            <a:r>
              <a:rPr lang="de-DE" altLang="de-DE" dirty="0" err="1" smtClean="0"/>
              <a:t>mât</a:t>
            </a:r>
            <a:endParaRPr lang="de-DE" dirty="0"/>
          </a:p>
        </p:txBody>
      </p:sp>
      <p:sp>
        <p:nvSpPr>
          <p:cNvPr id="14" name="Rectangle 13"/>
          <p:cNvSpPr/>
          <p:nvPr/>
        </p:nvSpPr>
        <p:spPr>
          <a:xfrm>
            <a:off x="4429124" y="3788577"/>
            <a:ext cx="4572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de-DE" altLang="de-DE" dirty="0" err="1" smtClean="0"/>
              <a:t>Électronique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placée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dans</a:t>
            </a:r>
            <a:r>
              <a:rPr lang="de-DE" altLang="de-DE" dirty="0" smtClean="0"/>
              <a:t> le </a:t>
            </a:r>
            <a:r>
              <a:rPr lang="de-DE" altLang="de-DE" dirty="0" err="1" smtClean="0"/>
              <a:t>contrepoids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sans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capots</a:t>
            </a:r>
            <a:r>
              <a:rPr lang="de-DE" altLang="de-DE" dirty="0" smtClean="0"/>
              <a:t> de </a:t>
            </a:r>
            <a:r>
              <a:rPr lang="de-DE" altLang="de-DE" dirty="0" err="1" smtClean="0"/>
              <a:t>protection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contre</a:t>
            </a:r>
            <a:r>
              <a:rPr lang="de-DE" altLang="de-DE" dirty="0" smtClean="0"/>
              <a:t> la </a:t>
            </a:r>
            <a:r>
              <a:rPr lang="de-DE" altLang="de-DE" dirty="0" err="1" smtClean="0"/>
              <a:t>poussière</a:t>
            </a:r>
            <a:r>
              <a:rPr lang="de-DE" altLang="de-DE" dirty="0" smtClean="0"/>
              <a:t> et les </a:t>
            </a:r>
            <a:r>
              <a:rPr lang="de-DE" altLang="de-DE" dirty="0" err="1" smtClean="0"/>
              <a:t>projections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d'eau</a:t>
            </a:r>
            <a:endParaRPr lang="de-DE" altLang="de-DE" dirty="0" smtClean="0"/>
          </a:p>
          <a:p>
            <a:pPr>
              <a:lnSpc>
                <a:spcPct val="90000"/>
              </a:lnSpc>
              <a:buFontTx/>
              <a:buChar char="-"/>
            </a:pPr>
            <a:endParaRPr lang="de-DE" altLang="de-DE" dirty="0" smtClean="0"/>
          </a:p>
          <a:p>
            <a:pPr>
              <a:lnSpc>
                <a:spcPct val="90000"/>
              </a:lnSpc>
            </a:pPr>
            <a:r>
              <a:rPr lang="de-DE" altLang="de-DE" dirty="0" smtClean="0"/>
              <a:t>- </a:t>
            </a:r>
            <a:r>
              <a:rPr lang="de-DE" altLang="de-DE" dirty="0" err="1" smtClean="0"/>
              <a:t>Ventilateur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fonctionne</a:t>
            </a:r>
            <a:r>
              <a:rPr lang="de-DE" altLang="de-DE" dirty="0" smtClean="0"/>
              <a:t> en </a:t>
            </a:r>
            <a:r>
              <a:rPr lang="de-DE" altLang="de-DE" dirty="0" err="1" smtClean="0"/>
              <a:t>permanence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xmlns="" val="162110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Jungheinrich EFG 216 jusqu'à EFG 320</a:t>
            </a:r>
            <a:r>
              <a:rPr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002060"/>
                </a:solidFill>
              </a:rPr>
              <a:t>CONFORT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smtClean="0"/>
              <a:t>Ergonomie</a:t>
            </a:r>
            <a:endParaRPr lang="de-DE" dirty="0" smtClean="0"/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 bwMode="gray"/>
        <p:txBody>
          <a:bodyPr/>
          <a:lstStyle/>
          <a:p>
            <a:pPr lvl="1"/>
            <a:r>
              <a:rPr lang="de-DE" dirty="0" smtClean="0"/>
              <a:t>Espace pour les pieds suffisant, cependant à partir de pointure 42 espace entre pédale de frein et paroi de batterie trop petit.</a:t>
            </a:r>
            <a:r>
              <a:rPr/>
              <a:t> Le pied risque de s'accrocher à la pédale de frein.</a:t>
            </a:r>
          </a:p>
          <a:p>
            <a:pPr lvl="1"/>
            <a:r>
              <a:rPr lang="de-DE" dirty="0" smtClean="0"/>
              <a:t>Propriétés de conduite très brusques, positionnement précis possible uniquement dans le programme vitesse lente, ou avec beaucoup de concentration</a:t>
            </a:r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Picture 5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06" b="12106"/>
          <a:stretch>
            <a:fillRect/>
          </a:stretch>
        </p:blipFill>
        <p:spPr bwMode="gray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99" b="9299"/>
          <a:stretch>
            <a:fillRect/>
          </a:stretch>
        </p:blipFill>
        <p:spPr bwMode="auto">
          <a:xfrm>
            <a:off x="6120172" y="3222367"/>
            <a:ext cx="2663466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428596" y="371713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de-DE" sz="1400" b="1" dirty="0" smtClean="0"/>
              <a:t> </a:t>
            </a:r>
            <a:r>
              <a:rPr lang="de-DE" sz="1400" b="1" dirty="0" err="1" smtClean="0"/>
              <a:t>Espace</a:t>
            </a:r>
            <a:r>
              <a:rPr lang="de-DE" sz="1400" b="1" dirty="0" smtClean="0"/>
              <a:t> </a:t>
            </a:r>
            <a:r>
              <a:rPr lang="de-DE" sz="1400" b="1" dirty="0" err="1" smtClean="0"/>
              <a:t>pour</a:t>
            </a:r>
            <a:r>
              <a:rPr lang="de-DE" sz="1400" b="1" dirty="0" smtClean="0"/>
              <a:t> les </a:t>
            </a:r>
            <a:r>
              <a:rPr lang="de-DE" sz="1400" b="1" dirty="0" err="1" smtClean="0"/>
              <a:t>pieds</a:t>
            </a:r>
            <a:r>
              <a:rPr lang="de-DE" sz="1400" b="1" dirty="0" smtClean="0"/>
              <a:t> plus </a:t>
            </a:r>
            <a:r>
              <a:rPr lang="de-DE" sz="1400" b="1" dirty="0" smtClean="0"/>
              <a:t>large</a:t>
            </a:r>
            <a:endParaRPr lang="de-DE" sz="1400" b="1" dirty="0" smtClean="0"/>
          </a:p>
          <a:p>
            <a:r>
              <a:rPr lang="de-DE" sz="1400" dirty="0" smtClean="0"/>
              <a:t>Cela </a:t>
            </a:r>
            <a:r>
              <a:rPr lang="de-DE" sz="1400" dirty="0" err="1" smtClean="0"/>
              <a:t>permet</a:t>
            </a:r>
            <a:r>
              <a:rPr lang="de-DE" sz="1400" dirty="0" smtClean="0"/>
              <a:t> au </a:t>
            </a:r>
            <a:r>
              <a:rPr lang="de-DE" sz="1400" dirty="0" err="1" smtClean="0"/>
              <a:t>conducteur</a:t>
            </a:r>
            <a:r>
              <a:rPr lang="de-DE" sz="1400" dirty="0" smtClean="0"/>
              <a:t> </a:t>
            </a:r>
            <a:r>
              <a:rPr lang="de-DE" sz="1400" dirty="0" err="1" smtClean="0"/>
              <a:t>d'avoir</a:t>
            </a:r>
            <a:r>
              <a:rPr lang="de-DE" sz="1400" dirty="0" smtClean="0"/>
              <a:t> </a:t>
            </a:r>
            <a:r>
              <a:rPr lang="de-DE" sz="1400" dirty="0" err="1" smtClean="0"/>
              <a:t>une</a:t>
            </a:r>
            <a:r>
              <a:rPr lang="de-DE" sz="1400" dirty="0" smtClean="0"/>
              <a:t> </a:t>
            </a:r>
            <a:r>
              <a:rPr lang="de-DE" sz="1400" dirty="0" err="1" smtClean="0"/>
              <a:t>position</a:t>
            </a:r>
            <a:r>
              <a:rPr lang="de-DE" sz="1400" dirty="0" smtClean="0"/>
              <a:t> des </a:t>
            </a:r>
            <a:r>
              <a:rPr lang="de-DE" sz="1400" dirty="0" err="1" smtClean="0"/>
              <a:t>jambes</a:t>
            </a:r>
            <a:r>
              <a:rPr lang="de-DE" sz="1400" dirty="0" smtClean="0"/>
              <a:t> </a:t>
            </a:r>
            <a:r>
              <a:rPr lang="de-DE" sz="1400" dirty="0" err="1" smtClean="0"/>
              <a:t>qui</a:t>
            </a:r>
            <a:r>
              <a:rPr lang="de-DE" sz="1400" dirty="0" smtClean="0"/>
              <a:t> ne </a:t>
            </a:r>
            <a:r>
              <a:rPr lang="de-DE" sz="1400" dirty="0" err="1" smtClean="0"/>
              <a:t>provoque</a:t>
            </a:r>
            <a:r>
              <a:rPr lang="de-DE" sz="1400" dirty="0" smtClean="0"/>
              <a:t> </a:t>
            </a:r>
            <a:r>
              <a:rPr lang="de-DE" sz="1400" dirty="0" err="1" smtClean="0"/>
              <a:t>pas</a:t>
            </a:r>
            <a:r>
              <a:rPr lang="de-DE" sz="1400" dirty="0" smtClean="0"/>
              <a:t> de </a:t>
            </a:r>
            <a:r>
              <a:rPr lang="de-DE" sz="1400" dirty="0" err="1" smtClean="0"/>
              <a:t>fatigue</a:t>
            </a:r>
            <a:r>
              <a:rPr lang="de-DE" sz="1400" dirty="0" smtClean="0"/>
              <a:t> </a:t>
            </a:r>
          </a:p>
          <a:p>
            <a:r>
              <a:rPr lang="de-DE" sz="1400" dirty="0" smtClean="0"/>
              <a:t>et de </a:t>
            </a:r>
            <a:r>
              <a:rPr lang="de-DE" sz="1400" dirty="0" err="1" smtClean="0"/>
              <a:t>disposer</a:t>
            </a:r>
            <a:r>
              <a:rPr lang="de-DE" sz="1400" dirty="0" smtClean="0"/>
              <a:t> </a:t>
            </a:r>
            <a:r>
              <a:rPr lang="de-DE" sz="1400" dirty="0" err="1" smtClean="0"/>
              <a:t>d'une</a:t>
            </a:r>
            <a:r>
              <a:rPr lang="de-DE" sz="1400" dirty="0" smtClean="0"/>
              <a:t> </a:t>
            </a:r>
            <a:r>
              <a:rPr lang="de-DE" sz="1400" dirty="0" err="1" smtClean="0"/>
              <a:t>liberté</a:t>
            </a:r>
            <a:r>
              <a:rPr lang="de-DE" sz="1400" dirty="0" smtClean="0"/>
              <a:t> de </a:t>
            </a:r>
            <a:r>
              <a:rPr lang="de-DE" sz="1400" dirty="0" err="1" smtClean="0"/>
              <a:t>mouvement</a:t>
            </a:r>
            <a:r>
              <a:rPr lang="de-DE" sz="1400" dirty="0" smtClean="0"/>
              <a:t> maximale, </a:t>
            </a:r>
            <a:r>
              <a:rPr lang="de-DE" sz="1400" dirty="0" err="1" smtClean="0"/>
              <a:t>même</a:t>
            </a:r>
            <a:r>
              <a:rPr lang="de-DE" sz="1400" dirty="0" smtClean="0"/>
              <a:t> </a:t>
            </a:r>
            <a:r>
              <a:rPr lang="de-DE" sz="1400" dirty="0" err="1" smtClean="0"/>
              <a:t>avec</a:t>
            </a:r>
            <a:r>
              <a:rPr lang="de-DE" sz="1400" dirty="0" smtClean="0"/>
              <a:t> des </a:t>
            </a:r>
            <a:r>
              <a:rPr lang="de-DE" sz="1400" dirty="0" err="1" smtClean="0"/>
              <a:t>chaussure</a:t>
            </a:r>
            <a:r>
              <a:rPr lang="de-DE" sz="1400" dirty="0" smtClean="0"/>
              <a:t> de </a:t>
            </a:r>
            <a:r>
              <a:rPr lang="de-DE" sz="1400" dirty="0" err="1" smtClean="0"/>
              <a:t>sécurité</a:t>
            </a:r>
            <a:r>
              <a:rPr lang="de-DE" sz="1400" dirty="0" smtClean="0"/>
              <a:t> de </a:t>
            </a:r>
            <a:r>
              <a:rPr lang="de-DE" sz="1400" dirty="0" err="1" smtClean="0"/>
              <a:t>taille</a:t>
            </a:r>
            <a:r>
              <a:rPr lang="de-DE" sz="1400" dirty="0" smtClean="0"/>
              <a:t> 50</a:t>
            </a:r>
            <a:r>
              <a:rPr lang="de-DE" sz="1600" dirty="0" smtClean="0"/>
              <a:t>.</a:t>
            </a:r>
            <a:endParaRPr lang="de-DE" sz="1600" dirty="0" smtClean="0"/>
          </a:p>
        </p:txBody>
      </p:sp>
      <p:grpSp>
        <p:nvGrpSpPr>
          <p:cNvPr id="23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214547" y="3299823"/>
            <a:ext cx="1000131" cy="345878"/>
            <a:chOff x="7704000" y="453600"/>
            <a:chExt cx="1083922" cy="324695"/>
          </a:xfrm>
        </p:grpSpPr>
        <p:sp>
          <p:nvSpPr>
            <p:cNvPr id="24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8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9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784606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Jungheinrich EFG 216 jusqu'à EFG 320</a:t>
            </a:r>
            <a:r>
              <a:rPr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                                      PERTE ET GAGNE TEMPS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/>
              <a:t>Ergonomie</a:t>
            </a:r>
            <a:endParaRPr lang="de-DE" dirty="0" smtClean="0"/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 bwMode="gray"/>
        <p:txBody>
          <a:bodyPr/>
          <a:lstStyle/>
          <a:p>
            <a:pPr lvl="1"/>
            <a:r>
              <a:rPr lang="de-DE" dirty="0"/>
              <a:t>Changement de batterie réalisable uniquement avec un transpalette JH</a:t>
            </a:r>
          </a:p>
          <a:p>
            <a:pPr lvl="1"/>
            <a:r>
              <a:rPr lang="de-DE" dirty="0"/>
              <a:t>Impossible de poser simplement la batterie</a:t>
            </a:r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1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32" b="4332"/>
          <a:stretch>
            <a:fillRect/>
          </a:stretch>
        </p:blipFill>
        <p:spPr bwMode="auto">
          <a:xfrm>
            <a:off x="6715140" y="1602375"/>
            <a:ext cx="2068498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5500694" y="1573999"/>
            <a:ext cx="1135676" cy="151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79" b="14479"/>
          <a:stretch>
            <a:fillRect/>
          </a:stretch>
        </p:blipFill>
        <p:spPr bwMode="auto">
          <a:xfrm>
            <a:off x="6643702" y="3359949"/>
            <a:ext cx="2265151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3359949"/>
            <a:ext cx="1898677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142844" y="371713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FontTx/>
              <a:buChar char="-"/>
            </a:pPr>
            <a:r>
              <a:rPr lang="de-DE" sz="1200" kern="0" dirty="0" err="1" smtClean="0"/>
              <a:t>Changement</a:t>
            </a:r>
            <a:r>
              <a:rPr lang="de-DE" sz="1200" kern="0" dirty="0" smtClean="0"/>
              <a:t> de </a:t>
            </a:r>
            <a:r>
              <a:rPr lang="de-DE" sz="1200" kern="0" dirty="0" err="1" smtClean="0"/>
              <a:t>batterie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latéral</a:t>
            </a:r>
            <a:r>
              <a:rPr lang="de-DE" sz="1200" kern="0" dirty="0" smtClean="0"/>
              <a:t> : plus rapide, plus </a:t>
            </a:r>
            <a:r>
              <a:rPr lang="de-DE" sz="1200" kern="0" dirty="0" err="1" smtClean="0"/>
              <a:t>sûr</a:t>
            </a:r>
            <a:r>
              <a:rPr lang="de-DE" sz="1200" kern="0" dirty="0" smtClean="0"/>
              <a:t> </a:t>
            </a:r>
            <a:endParaRPr lang="de-DE" sz="1200" kern="0" dirty="0" smtClean="0"/>
          </a:p>
          <a:p>
            <a:pPr marL="0" lvl="1">
              <a:buFontTx/>
              <a:buChar char="-"/>
            </a:pPr>
            <a:endParaRPr lang="de-DE" sz="1200" kern="0" dirty="0" smtClean="0"/>
          </a:p>
          <a:p>
            <a:pPr marL="0" lvl="1">
              <a:buFontTx/>
              <a:buChar char="-"/>
            </a:pPr>
            <a:r>
              <a:rPr lang="de-DE" sz="1200" kern="0" dirty="0" smtClean="0"/>
              <a:t>Le </a:t>
            </a:r>
            <a:r>
              <a:rPr lang="de-DE" sz="1200" kern="0" dirty="0" err="1" smtClean="0"/>
              <a:t>compartiment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s‘adapte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aux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batteries</a:t>
            </a:r>
            <a:r>
              <a:rPr lang="de-DE" sz="1200" kern="0" dirty="0" smtClean="0"/>
              <a:t> de la </a:t>
            </a:r>
            <a:r>
              <a:rPr lang="de-DE" sz="1200" kern="0" dirty="0" err="1" smtClean="0"/>
              <a:t>concurrence</a:t>
            </a:r>
            <a:endParaRPr lang="de-DE" sz="1200" kern="0" dirty="0" smtClean="0"/>
          </a:p>
          <a:p>
            <a:pPr marL="0" lvl="1"/>
            <a:r>
              <a:rPr lang="de-DE" sz="1200" kern="0" dirty="0" smtClean="0"/>
              <a:t>à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l‘aide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d‘une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équerre</a:t>
            </a:r>
            <a:r>
              <a:rPr lang="de-DE" sz="1200" kern="0" dirty="0" smtClean="0"/>
              <a:t> en </a:t>
            </a:r>
            <a:r>
              <a:rPr lang="de-DE" sz="1200" kern="0" dirty="0" err="1" smtClean="0"/>
              <a:t>acier</a:t>
            </a:r>
            <a:endParaRPr lang="de-DE" sz="1200" kern="0" dirty="0" smtClean="0"/>
          </a:p>
        </p:txBody>
      </p:sp>
      <p:grpSp>
        <p:nvGrpSpPr>
          <p:cNvPr id="26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071670" y="3288511"/>
            <a:ext cx="1000131" cy="345878"/>
            <a:chOff x="7704000" y="453600"/>
            <a:chExt cx="1083922" cy="324695"/>
          </a:xfrm>
        </p:grpSpPr>
        <p:sp>
          <p:nvSpPr>
            <p:cNvPr id="27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8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9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0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1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2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618181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Jungheinrich EFG 216 jusqu'à EFG 320</a:t>
            </a:r>
            <a:r>
              <a:rPr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                                       PROTECTION MOTEURS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52" name="Textplatzhalter 151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 bwMode="gray">
          <a:xfrm>
            <a:off x="357158" y="2145503"/>
            <a:ext cx="5400000" cy="1224164"/>
          </a:xfrm>
        </p:spPr>
        <p:txBody>
          <a:bodyPr/>
          <a:lstStyle/>
          <a:p>
            <a:pPr lvl="1"/>
            <a:r>
              <a:rPr lang="de-DE" dirty="0"/>
              <a:t>Essieu avant avec un ventilateur fonctionnant en permanence</a:t>
            </a:r>
          </a:p>
          <a:p>
            <a:pPr lvl="1"/>
            <a:r>
              <a:rPr lang="de-DE" dirty="0"/>
              <a:t> </a:t>
            </a:r>
            <a:r>
              <a:rPr/>
              <a:t>Beaucoup de tuyaux dans zone en danger</a:t>
            </a:r>
          </a:p>
        </p:txBody>
      </p:sp>
      <p:sp>
        <p:nvSpPr>
          <p:cNvPr id="153" name="Textplatzhalter 152"/>
          <p:cNvSpPr>
            <a:spLocks noGrp="1"/>
          </p:cNvSpPr>
          <p:nvPr>
            <p:ph type="body" sz="quarter" idx="25"/>
            <p:custDataLst>
              <p:tags r:id="rId4"/>
            </p:custDataLst>
          </p:nvPr>
        </p:nvSpPr>
        <p:spPr bwMode="gray">
          <a:xfrm>
            <a:off x="428596" y="1645437"/>
            <a:ext cx="5400000" cy="288000"/>
          </a:xfrm>
        </p:spPr>
        <p:txBody>
          <a:bodyPr/>
          <a:lstStyle/>
          <a:p>
            <a:r>
              <a:rPr lang="de-DE" dirty="0" smtClean="0"/>
              <a:t>Efficience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4" b="2224"/>
          <a:stretch>
            <a:fillRect/>
          </a:stretch>
        </p:blipFill>
        <p:spPr bwMode="auto">
          <a:xfrm>
            <a:off x="6072198" y="1645437"/>
            <a:ext cx="2663466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217073"/>
            <a:ext cx="2594688" cy="1690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57158" y="3931453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fr-FR" sz="1400" kern="0" dirty="0" smtClean="0"/>
              <a:t>Peu de maintenance et fiabilité : technique à courant triphasé sous enveloppe pour </a:t>
            </a:r>
            <a:r>
              <a:rPr lang="fr-FR" sz="1400" kern="0" dirty="0" smtClean="0">
                <a:solidFill>
                  <a:srgbClr val="FF0000"/>
                </a:solidFill>
              </a:rPr>
              <a:t>une protection contre la poussière et l'humidité</a:t>
            </a:r>
          </a:p>
        </p:txBody>
      </p:sp>
      <p:grpSp>
        <p:nvGrpSpPr>
          <p:cNvPr id="21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214547" y="3299823"/>
            <a:ext cx="1000131" cy="345878"/>
            <a:chOff x="7704000" y="453600"/>
            <a:chExt cx="1083922" cy="324695"/>
          </a:xfrm>
        </p:grpSpPr>
        <p:sp>
          <p:nvSpPr>
            <p:cNvPr id="22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3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7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2016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6"/>
          <p:cNvSpPr>
            <a:spLocks noGrp="1"/>
          </p:cNvSpPr>
          <p:nvPr>
            <p:ph type="body" sz="quarter" idx="16"/>
            <p:custDataLst>
              <p:tags r:id="rId1"/>
            </p:custDataLst>
          </p:nvPr>
        </p:nvSpPr>
        <p:spPr bwMode="gray">
          <a:xfrm>
            <a:off x="357158" y="1145371"/>
            <a:ext cx="4068763" cy="3132000"/>
          </a:xfrm>
        </p:spPr>
        <p:txBody>
          <a:bodyPr/>
          <a:lstStyle/>
          <a:p>
            <a:r>
              <a:rPr lang="de-DE" sz="1000" dirty="0" smtClean="0"/>
              <a:t>- </a:t>
            </a:r>
            <a:r>
              <a:rPr lang="de-DE" sz="1000" dirty="0" err="1" smtClean="0"/>
              <a:t>Montée</a:t>
            </a:r>
            <a:r>
              <a:rPr lang="de-DE" sz="1000" dirty="0" smtClean="0"/>
              <a:t> </a:t>
            </a:r>
            <a:r>
              <a:rPr lang="de-DE" sz="1000" dirty="0"/>
              <a:t>et descente</a:t>
            </a:r>
          </a:p>
          <a:p>
            <a:r>
              <a:rPr lang="de-DE" sz="1000" dirty="0" smtClean="0"/>
              <a:t>- </a:t>
            </a:r>
            <a:r>
              <a:rPr lang="de-DE" sz="1000" dirty="0" smtClean="0"/>
              <a:t>Porte </a:t>
            </a:r>
            <a:r>
              <a:rPr lang="de-DE" sz="1000" dirty="0"/>
              <a:t>de cabine difficile à fermer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Espace</a:t>
            </a:r>
            <a:r>
              <a:rPr lang="de-DE" sz="1000" dirty="0" smtClean="0"/>
              <a:t> </a:t>
            </a:r>
            <a:r>
              <a:rPr lang="de-DE" sz="1000" dirty="0"/>
              <a:t>intérieur (ergonomie, qualité)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Écran</a:t>
            </a:r>
            <a:endParaRPr lang="de-DE" sz="1000" dirty="0"/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Hauteur</a:t>
            </a:r>
            <a:r>
              <a:rPr lang="de-DE" sz="1000" dirty="0" smtClean="0"/>
              <a:t> </a:t>
            </a:r>
            <a:r>
              <a:rPr lang="de-DE" sz="1000" dirty="0"/>
              <a:t>du siège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Bruits</a:t>
            </a:r>
            <a:r>
              <a:rPr lang="de-DE" sz="1000" dirty="0" smtClean="0"/>
              <a:t> </a:t>
            </a:r>
            <a:r>
              <a:rPr lang="de-DE" sz="1000" dirty="0"/>
              <a:t>de la direction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Leviers</a:t>
            </a:r>
            <a:r>
              <a:rPr lang="de-DE" sz="1000" dirty="0" smtClean="0"/>
              <a:t> </a:t>
            </a:r>
            <a:r>
              <a:rPr lang="de-DE" sz="1000" dirty="0"/>
              <a:t>de commande hydraulique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Concept</a:t>
            </a:r>
            <a:r>
              <a:rPr lang="de-DE" sz="1000" dirty="0" smtClean="0"/>
              <a:t> </a:t>
            </a:r>
            <a:r>
              <a:rPr lang="de-DE" sz="1000" dirty="0"/>
              <a:t>de commande</a:t>
            </a:r>
          </a:p>
          <a:p>
            <a:r>
              <a:rPr lang="de-DE" sz="1000" dirty="0" smtClean="0"/>
              <a:t>- </a:t>
            </a:r>
            <a:r>
              <a:rPr lang="de-DE" sz="1000" dirty="0" err="1" smtClean="0"/>
              <a:t>Changement</a:t>
            </a:r>
            <a:r>
              <a:rPr lang="de-DE" sz="1000" dirty="0" smtClean="0"/>
              <a:t> </a:t>
            </a:r>
            <a:r>
              <a:rPr lang="de-DE" sz="1000" dirty="0"/>
              <a:t>latéral de la batterie plus simple, rapide et sûr</a:t>
            </a:r>
            <a:r>
              <a:rPr sz="1000"/>
              <a:t> </a:t>
            </a:r>
          </a:p>
          <a:p>
            <a:pPr>
              <a:buFontTx/>
              <a:buChar char="-"/>
            </a:pPr>
            <a:r>
              <a:rPr lang="de-DE" sz="1000" dirty="0" err="1" smtClean="0"/>
              <a:t>Confort</a:t>
            </a:r>
            <a:r>
              <a:rPr lang="de-DE" sz="1000" dirty="0" smtClean="0"/>
              <a:t> </a:t>
            </a:r>
            <a:r>
              <a:rPr lang="de-DE" sz="1000" dirty="0"/>
              <a:t>de conduite sans saccades, vitesse maximale, faibles vibrations humaines, conduite agréable sur </a:t>
            </a:r>
            <a:r>
              <a:rPr lang="de-DE" sz="1000" dirty="0" err="1"/>
              <a:t>sol</a:t>
            </a:r>
            <a:r>
              <a:rPr lang="de-DE" sz="1000" dirty="0"/>
              <a:t> </a:t>
            </a:r>
            <a:r>
              <a:rPr lang="de-DE" sz="1000" dirty="0" err="1" smtClean="0"/>
              <a:t>irrégulier</a:t>
            </a:r>
            <a:endParaRPr lang="de-DE" sz="1000" dirty="0" smtClean="0"/>
          </a:p>
          <a:p>
            <a:r>
              <a:rPr lang="fr-FR" sz="1000" dirty="0" smtClean="0"/>
              <a:t>- Propriétés </a:t>
            </a:r>
            <a:r>
              <a:rPr lang="fr-FR" sz="1000" dirty="0" smtClean="0"/>
              <a:t>de conduite</a:t>
            </a:r>
          </a:p>
          <a:p>
            <a:r>
              <a:rPr lang="fr-FR" sz="1000" dirty="0" smtClean="0"/>
              <a:t>- Programmes </a:t>
            </a:r>
            <a:r>
              <a:rPr lang="fr-FR" sz="1000" dirty="0" smtClean="0"/>
              <a:t>vitesse, performances</a:t>
            </a:r>
          </a:p>
          <a:p>
            <a:r>
              <a:rPr lang="fr-FR" sz="1000" dirty="0" smtClean="0"/>
              <a:t>- Commande </a:t>
            </a:r>
            <a:r>
              <a:rPr lang="fr-FR" sz="1000" dirty="0" smtClean="0"/>
              <a:t>sensible </a:t>
            </a:r>
          </a:p>
          <a:p>
            <a:r>
              <a:rPr lang="fr-FR" sz="1000" dirty="0" smtClean="0"/>
              <a:t>- Visibilité </a:t>
            </a:r>
            <a:r>
              <a:rPr lang="fr-FR" sz="1000" dirty="0" smtClean="0"/>
              <a:t>à travers le mât, vers le haut, bonne visibilité générale</a:t>
            </a:r>
          </a:p>
          <a:p>
            <a:r>
              <a:rPr lang="fr-FR" sz="1000" dirty="0" smtClean="0"/>
              <a:t>- Temps </a:t>
            </a:r>
            <a:r>
              <a:rPr lang="fr-FR" sz="1000" dirty="0" smtClean="0"/>
              <a:t>requis pour le changement de batterie</a:t>
            </a:r>
          </a:p>
          <a:p>
            <a:r>
              <a:rPr lang="fr-FR" sz="1000" dirty="0" smtClean="0"/>
              <a:t>- Rayon </a:t>
            </a:r>
            <a:r>
              <a:rPr lang="fr-FR" sz="1000" dirty="0" smtClean="0"/>
              <a:t>de braquage</a:t>
            </a:r>
          </a:p>
          <a:p>
            <a:r>
              <a:rPr lang="fr-FR" sz="1000" dirty="0" smtClean="0"/>
              <a:t>- Gestion </a:t>
            </a:r>
            <a:r>
              <a:rPr lang="fr-FR" sz="1000" dirty="0" smtClean="0"/>
              <a:t>de l'énergie « Blue-Q </a:t>
            </a:r>
            <a:r>
              <a:rPr lang="fr-FR" sz="1000" dirty="0" smtClean="0"/>
              <a:t>»</a:t>
            </a:r>
            <a:endParaRPr lang="fr-FR" sz="1000" dirty="0" smtClean="0"/>
          </a:p>
        </p:txBody>
      </p:sp>
      <p:sp>
        <p:nvSpPr>
          <p:cNvPr id="16" name="Textplatzhalter 28"/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 bwMode="gray">
          <a:xfrm>
            <a:off x="4714875" y="1602375"/>
            <a:ext cx="4068763" cy="3132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- </a:t>
            </a:r>
            <a:r>
              <a:rPr lang="de-DE" dirty="0" err="1" smtClean="0"/>
              <a:t>Colonne</a:t>
            </a:r>
            <a:r>
              <a:rPr lang="de-DE" dirty="0" smtClean="0"/>
              <a:t> </a:t>
            </a:r>
            <a:r>
              <a:rPr lang="de-DE" dirty="0"/>
              <a:t>de direction réglable en hauteur</a:t>
            </a:r>
          </a:p>
          <a:p>
            <a:r>
              <a:rPr lang="de-DE" dirty="0" smtClean="0"/>
              <a:t>- </a:t>
            </a:r>
            <a:r>
              <a:rPr lang="de-DE" dirty="0" err="1" smtClean="0"/>
              <a:t>Colonne</a:t>
            </a:r>
            <a:r>
              <a:rPr lang="de-DE" dirty="0" smtClean="0"/>
              <a:t> </a:t>
            </a:r>
            <a:r>
              <a:rPr lang="de-DE" dirty="0"/>
              <a:t>de direction électrique</a:t>
            </a:r>
          </a:p>
          <a:p>
            <a:r>
              <a:rPr lang="de-DE" dirty="0" smtClean="0"/>
              <a:t>- Porte </a:t>
            </a:r>
            <a:r>
              <a:rPr lang="de-DE" dirty="0"/>
              <a:t>en acier massif (batterie)</a:t>
            </a:r>
          </a:p>
          <a:p>
            <a:r>
              <a:rPr lang="de-DE" dirty="0" smtClean="0"/>
              <a:t>- Suspension </a:t>
            </a:r>
            <a:r>
              <a:rPr lang="de-DE" dirty="0" smtClean="0"/>
              <a:t>de la cabine</a:t>
            </a:r>
            <a:endParaRPr lang="de-DE" dirty="0"/>
          </a:p>
          <a:p>
            <a:r>
              <a:rPr lang="de-DE" dirty="0" smtClean="0"/>
              <a:t>- </a:t>
            </a:r>
            <a:r>
              <a:rPr lang="de-DE" dirty="0" err="1" smtClean="0"/>
              <a:t>Espace</a:t>
            </a:r>
            <a:r>
              <a:rPr lang="de-DE" dirty="0" smtClean="0"/>
              <a:t> </a:t>
            </a:r>
            <a:r>
              <a:rPr lang="de-DE" dirty="0"/>
              <a:t>pour les jambes au volant</a:t>
            </a:r>
            <a:r>
              <a:rPr/>
              <a:t> </a:t>
            </a:r>
          </a:p>
        </p:txBody>
      </p:sp>
      <p:sp>
        <p:nvSpPr>
          <p:cNvPr id="17" name="Textplatzhalter 25"/>
          <p:cNvSpPr>
            <a:spLocks noGrp="1"/>
          </p:cNvSpPr>
          <p:nvPr>
            <p:ph type="body" sz="quarter" idx="15"/>
            <p:custDataLst>
              <p:tags r:id="rId3"/>
            </p:custDataLst>
          </p:nvPr>
        </p:nvSpPr>
        <p:spPr bwMode="gray">
          <a:xfrm>
            <a:off x="357158" y="645305"/>
            <a:ext cx="4068763" cy="3238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Parles-en</a:t>
            </a:r>
            <a:endParaRPr lang="de-DE" dirty="0"/>
          </a:p>
        </p:txBody>
      </p:sp>
      <p:sp>
        <p:nvSpPr>
          <p:cNvPr id="18" name="Textplatzhalter 27"/>
          <p:cNvSpPr>
            <a:spLocks noGrp="1"/>
          </p:cNvSpPr>
          <p:nvPr>
            <p:ph type="body" sz="quarter" idx="4294967295"/>
            <p:custDataLst>
              <p:tags r:id="rId4"/>
            </p:custDataLst>
          </p:nvPr>
        </p:nvSpPr>
        <p:spPr bwMode="gray">
          <a:xfrm>
            <a:off x="4714876" y="859619"/>
            <a:ext cx="4068763" cy="3238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de-DE" dirty="0" smtClean="0"/>
              <a:t>Sois préparé</a:t>
            </a:r>
            <a:endParaRPr lang="de-DE" dirty="0"/>
          </a:p>
        </p:txBody>
      </p:sp>
      <p:sp>
        <p:nvSpPr>
          <p:cNvPr id="19" name="Rectangle 18"/>
          <p:cNvSpPr/>
          <p:nvPr/>
        </p:nvSpPr>
        <p:spPr>
          <a:xfrm>
            <a:off x="357158" y="288115"/>
            <a:ext cx="2512226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Jungheinrich ERC 212/220 (1)</a:t>
            </a:r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:\300_STILL_Unternehmenskommunikation\300_Ordner_00-99\02_Bilder\01_Produkte\01_E-Stapler\RX 20 E3 2017 (Alle Varianten - nicht freigeben)\Freisteller\jpeg\RX-20-20-PL_Heckdiagonale-1_2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6" t="14422" r="23883"/>
          <a:stretch/>
        </p:blipFill>
        <p:spPr bwMode="auto">
          <a:xfrm>
            <a:off x="1983923" y="2309255"/>
            <a:ext cx="2858400" cy="24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US" dirty="0"/>
              <a:t>STILL RX 20-14C/ RX 20-20PL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 dirty="0" smtClean="0"/>
              <a:t>Points phare</a:t>
            </a:r>
            <a:endParaRPr lang="de-DE" dirty="0"/>
          </a:p>
        </p:txBody>
      </p:sp>
      <p:sp>
        <p:nvSpPr>
          <p:cNvPr id="6" name="Freihandform 5"/>
          <p:cNvSpPr/>
          <p:nvPr>
            <p:custDataLst>
              <p:tags r:id="rId2"/>
            </p:custDataLst>
          </p:nvPr>
        </p:nvSpPr>
        <p:spPr bwMode="gray">
          <a:xfrm flipH="1">
            <a:off x="4788290" y="1169975"/>
            <a:ext cx="108066" cy="3564000"/>
          </a:xfrm>
          <a:custGeom>
            <a:avLst/>
            <a:gdLst>
              <a:gd name="connsiteX0" fmla="*/ 0 w 108066"/>
              <a:gd name="connsiteY0" fmla="*/ 0 h 3341716"/>
              <a:gd name="connsiteX1" fmla="*/ 108066 w 108066"/>
              <a:gd name="connsiteY1" fmla="*/ 0 h 3341716"/>
              <a:gd name="connsiteX2" fmla="*/ 108066 w 108066"/>
              <a:gd name="connsiteY2" fmla="*/ 3341716 h 3341716"/>
              <a:gd name="connsiteX3" fmla="*/ 16626 w 108066"/>
              <a:gd name="connsiteY3" fmla="*/ 3341716 h 33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66" h="3341716">
                <a:moveTo>
                  <a:pt x="0" y="0"/>
                </a:moveTo>
                <a:lnTo>
                  <a:pt x="108066" y="0"/>
                </a:lnTo>
                <a:lnTo>
                  <a:pt x="108066" y="3341716"/>
                </a:lnTo>
                <a:lnTo>
                  <a:pt x="16626" y="3341716"/>
                </a:lnTo>
              </a:path>
            </a:pathLst>
          </a:custGeom>
          <a:noFill/>
          <a:ln w="12700" cmpd="sng">
            <a:solidFill>
              <a:schemeClr val="tx2"/>
            </a:solidFill>
          </a:ln>
        </p:spPr>
        <p:txBody>
          <a:bodyPr wrap="square" lIns="108000" tIns="54000" rIns="108000" bIns="36000" rtlCol="0">
            <a:noAutofit/>
          </a:bodyPr>
          <a:lstStyle/>
          <a:p>
            <a:endParaRPr lang="de-DE" dirty="0"/>
          </a:p>
        </p:txBody>
      </p:sp>
      <p:sp>
        <p:nvSpPr>
          <p:cNvPr id="7" name="Inhaltsplatzhalter 6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932436" y="1169975"/>
            <a:ext cx="3564000" cy="35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sz="1400" kern="0"/>
              <a:t>Peu de maintenance et fiabilité : technique à courant triphasé sous enveloppe pour </a:t>
            </a:r>
            <a:r>
              <a:rPr sz="1400" kern="0">
                <a:solidFill>
                  <a:srgbClr val="FF0000"/>
                </a:solidFill>
              </a:rPr>
              <a:t>une protection contre la poussière et </a:t>
            </a:r>
            <a:r>
              <a:rPr sz="1400" kern="0" smtClean="0">
                <a:solidFill>
                  <a:srgbClr val="FF0000"/>
                </a:solidFill>
              </a:rPr>
              <a:t>l'humidité</a:t>
            </a:r>
            <a:endParaRPr lang="de-DE" sz="1400" kern="0" dirty="0" smtClean="0">
              <a:solidFill>
                <a:srgbClr val="FF0000"/>
              </a:solidFill>
            </a:endParaRPr>
          </a:p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 err="1" smtClean="0"/>
              <a:t>Hydraulique</a:t>
            </a:r>
            <a:r>
              <a:rPr lang="de-DE" sz="1400" kern="0" dirty="0" smtClean="0"/>
              <a:t> </a:t>
            </a:r>
            <a:r>
              <a:rPr lang="de-DE" sz="1400" kern="0" dirty="0"/>
              <a:t>de fonctionnement personnalisée (six variantes) et </a:t>
            </a:r>
            <a:r>
              <a:rPr lang="de-DE" sz="1400" kern="0" dirty="0">
                <a:solidFill>
                  <a:srgbClr val="FF0000"/>
                </a:solidFill>
              </a:rPr>
              <a:t>extrêmement précise</a:t>
            </a:r>
            <a:r>
              <a:rPr sz="1400">
                <a:solidFill>
                  <a:srgbClr val="FF0000"/>
                </a:solidFill>
              </a:rPr>
              <a:t> </a:t>
            </a:r>
          </a:p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/>
              <a:t>Design unique et </a:t>
            </a:r>
            <a:r>
              <a:rPr lang="de-DE" sz="1400" kern="0" dirty="0" smtClean="0"/>
              <a:t>moderne</a:t>
            </a:r>
          </a:p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 err="1" smtClean="0"/>
              <a:t>Construction</a:t>
            </a:r>
            <a:r>
              <a:rPr lang="de-DE" sz="1400" kern="0" dirty="0" smtClean="0"/>
              <a:t> </a:t>
            </a:r>
            <a:r>
              <a:rPr lang="de-DE" sz="1400" kern="0" dirty="0"/>
              <a:t>très compacte et très bonne  </a:t>
            </a:r>
            <a:r>
              <a:rPr lang="de-DE" sz="1400" kern="0" dirty="0">
                <a:solidFill>
                  <a:srgbClr val="FF0000"/>
                </a:solidFill>
              </a:rPr>
              <a:t>souplesse de manœuvre</a:t>
            </a:r>
          </a:p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>
                <a:solidFill>
                  <a:srgbClr val="FF0000"/>
                </a:solidFill>
              </a:rPr>
              <a:t>Changement de batterie latéral </a:t>
            </a:r>
            <a:r>
              <a:rPr lang="de-DE" sz="1400" kern="0" dirty="0"/>
              <a:t>: plus rapide, plus sûr et plus économique</a:t>
            </a:r>
          </a:p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>
                <a:solidFill>
                  <a:srgbClr val="FF0000"/>
                </a:solidFill>
              </a:rPr>
              <a:t>Faible consommation, Blue-Q</a:t>
            </a:r>
            <a:r>
              <a:rPr lang="de-DE" sz="1400" kern="0" dirty="0"/>
              <a:t>, affichage de la consommation et du temps de marche restant</a:t>
            </a:r>
          </a:p>
        </p:txBody>
      </p:sp>
      <p:pic>
        <p:nvPicPr>
          <p:cNvPr id="12" name="Picture 3" descr="K:\300_STILL_Unternehmenskommunikation\300_Ordner_00-99\02_Bilder\01_Produkte\01_E-Stapler\RX 20 E3 2017 (Alle Varianten - nicht freigeben)\Freisteller\jpeg\RX-20-16_Heckdiagonale-1_2017_L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1" r="26559" b="6574"/>
          <a:stretch/>
        </p:blipFill>
        <p:spPr bwMode="auto">
          <a:xfrm>
            <a:off x="157668" y="989955"/>
            <a:ext cx="2362104" cy="27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3283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</a:t>
            </a:r>
            <a:r>
              <a:rPr/>
              <a:t>  </a:t>
            </a:r>
            <a:endParaRPr lang="de-DE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de-DE"/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Caractéristiques du produit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744156" y="1530015"/>
            <a:ext cx="5220332" cy="32040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Capacités de charge : 1,5 t -1,6 t – 1,8 t – 2,0 t</a:t>
            </a:r>
          </a:p>
          <a:p>
            <a:r>
              <a:rPr lang="de-DE" dirty="0"/>
              <a:t>Désignations produit : 8FBE15T, 8FBE16T, 8FBET18, 8FBM20T (Dreirad)</a:t>
            </a:r>
          </a:p>
          <a:p>
            <a:r>
              <a:rPr lang="de-DE" dirty="0"/>
              <a:t>8FBMT15 / 8FBMT16 / 8FBMT18 / 8FBMT20 (quatre roues)</a:t>
            </a:r>
          </a:p>
          <a:p>
            <a:r>
              <a:rPr lang="de-DE" dirty="0"/>
              <a:t>Fabrication en Suède (Mjölby)</a:t>
            </a:r>
          </a:p>
          <a:p>
            <a:r>
              <a:rPr lang="de-DE" dirty="0"/>
              <a:t>Pour l'essentiel de la même construction avec gamme Cesab B316 jusqu'à B320</a:t>
            </a:r>
          </a:p>
          <a:p>
            <a:r>
              <a:rPr lang="de-DE" dirty="0"/>
              <a:t>Vitesse maximale sans charge : 16 km/h</a:t>
            </a:r>
          </a:p>
          <a:p>
            <a:r>
              <a:rPr lang="de-DE" dirty="0"/>
              <a:t>Hauteur de levée jusqu'à 7,5 m</a:t>
            </a:r>
          </a:p>
          <a:p>
            <a:r>
              <a:rPr lang="de-DE" dirty="0"/>
              <a:t>Moteur CA</a:t>
            </a:r>
            <a:r>
              <a:rPr dirty="0"/>
              <a:t> </a:t>
            </a:r>
          </a:p>
          <a:p>
            <a:r>
              <a:rPr lang="de-DE" dirty="0"/>
              <a:t>Batterie 48 volts</a:t>
            </a:r>
          </a:p>
          <a:p>
            <a:r>
              <a:rPr lang="de-DE" dirty="0"/>
              <a:t>SAS (système actif de stabilisation)</a:t>
            </a:r>
          </a:p>
          <a:p>
            <a:r>
              <a:rPr lang="de-DE" dirty="0"/>
              <a:t>De la même construction avec version quatre roues  8FBMT sauf essieu arrière</a:t>
            </a:r>
          </a:p>
        </p:txBody>
      </p:sp>
      <p:pic>
        <p:nvPicPr>
          <p:cNvPr id="13" name="Picture 10" descr="C:\Users\de6d14\Desktop\Toyota_Logo.jpg"/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613" t="5529" r="-12072" b="6477"/>
          <a:stretch/>
        </p:blipFill>
        <p:spPr bwMode="auto">
          <a:xfrm>
            <a:off x="359532" y="3993266"/>
            <a:ext cx="2771775" cy="90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Bildergebnis für toyota 8FBET20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32" b="20741"/>
          <a:stretch/>
        </p:blipFill>
        <p:spPr bwMode="auto">
          <a:xfrm>
            <a:off x="123893" y="1068305"/>
            <a:ext cx="1918683" cy="21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/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" r="1"/>
          <a:stretch/>
        </p:blipFill>
        <p:spPr>
          <a:xfrm>
            <a:off x="1619672" y="1948005"/>
            <a:ext cx="2216821" cy="24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562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</a:t>
            </a:r>
            <a:r>
              <a:rPr/>
              <a:t>  </a:t>
            </a:r>
            <a:endParaRPr lang="de-DE" dirty="0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>
          <a:xfrm>
            <a:off x="357158" y="1145371"/>
            <a:ext cx="4068763" cy="323850"/>
          </a:xfrm>
        </p:spPr>
        <p:txBody>
          <a:bodyPr/>
          <a:lstStyle/>
          <a:p>
            <a:r>
              <a:rPr lang="de-DE" dirty="0" smtClean="0"/>
              <a:t>Inconvénients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57158" y="1645437"/>
            <a:ext cx="4068763" cy="3203438"/>
          </a:xfrm>
        </p:spPr>
        <p:txBody>
          <a:bodyPr/>
          <a:lstStyle/>
          <a:p>
            <a:pPr lvl="0"/>
            <a:r>
              <a:rPr lang="de-DE" dirty="0"/>
              <a:t>Vision vers l'avant difficile (mât de levage / tuyaux hydrauliques &amp; mât de levage / phare)</a:t>
            </a:r>
          </a:p>
          <a:p>
            <a:pPr lvl="0"/>
            <a:r>
              <a:rPr lang="de-DE" dirty="0"/>
              <a:t>Accès étroit, </a:t>
            </a:r>
            <a:r>
              <a:rPr lang="de-DE" dirty="0" err="1" smtClean="0"/>
              <a:t>peu</a:t>
            </a:r>
            <a:r>
              <a:rPr lang="de-DE" dirty="0" smtClean="0"/>
              <a:t> </a:t>
            </a:r>
            <a:r>
              <a:rPr lang="de-DE" dirty="0"/>
              <a:t>d'espace pour les jambes, jonction fixe entre le toit de protection et le châssis</a:t>
            </a:r>
            <a:r>
              <a:rPr/>
              <a:t> </a:t>
            </a:r>
          </a:p>
          <a:p>
            <a:pPr lvl="0"/>
            <a:r>
              <a:rPr lang="de-DE" dirty="0"/>
              <a:t>Distance trop faible entre l'emplacement pour les jambes et la batterie (frottement des mollets)</a:t>
            </a:r>
          </a:p>
          <a:p>
            <a:pPr lvl="0"/>
            <a:r>
              <a:rPr lang="de-DE" dirty="0"/>
              <a:t>Espace pour les jambes faible (37 cm)</a:t>
            </a:r>
          </a:p>
          <a:p>
            <a:pPr lvl="0"/>
            <a:r>
              <a:rPr lang="de-DE" dirty="0"/>
              <a:t>Grand volant, diamètre</a:t>
            </a:r>
            <a:r>
              <a:rPr/>
              <a:t> 29,5 cm</a:t>
            </a:r>
          </a:p>
          <a:p>
            <a:pPr lvl="0"/>
            <a:r>
              <a:rPr lang="de-DE" dirty="0"/>
              <a:t>Desserrage du frein à </a:t>
            </a:r>
            <a:r>
              <a:rPr lang="de-DE" dirty="0" err="1"/>
              <a:t>main</a:t>
            </a:r>
            <a:r>
              <a:rPr lang="de-DE" dirty="0"/>
              <a:t> </a:t>
            </a:r>
            <a:r>
              <a:rPr lang="de-DE" dirty="0" err="1" smtClean="0"/>
              <a:t>très</a:t>
            </a:r>
            <a:r>
              <a:rPr lang="de-DE" dirty="0" smtClean="0"/>
              <a:t> </a:t>
            </a:r>
            <a:r>
              <a:rPr lang="de-DE" dirty="0" err="1" smtClean="0"/>
              <a:t>difficile</a:t>
            </a:r>
            <a:endParaRPr lang="de-DE" dirty="0" smtClean="0"/>
          </a:p>
          <a:p>
            <a:pPr>
              <a:lnSpc>
                <a:spcPct val="100000"/>
              </a:lnSpc>
              <a:buFont typeface="Verdana" panose="020B0604030504040204" pitchFamily="34" charset="0"/>
              <a:buChar char="−"/>
            </a:pPr>
            <a:r>
              <a:rPr lang="fr-FR" dirty="0" smtClean="0"/>
              <a:t>Faible garde au sol (8 cm vs 16 cm STILL)</a:t>
            </a:r>
          </a:p>
          <a:p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13" name="Textplatzhalter 1"/>
          <p:cNvSpPr>
            <a:spLocks noGrp="1"/>
          </p:cNvSpPr>
          <p:nvPr>
            <p:ph type="body" sz="quarter" idx="18"/>
            <p:custDataLst>
              <p:tags r:id="rId4"/>
            </p:custDataLst>
          </p:nvPr>
        </p:nvSpPr>
        <p:spPr bwMode="gray">
          <a:xfrm>
            <a:off x="4572000" y="1513833"/>
            <a:ext cx="4068763" cy="3132000"/>
          </a:xfrm>
        </p:spPr>
        <p:txBody>
          <a:bodyPr>
            <a:normAutofit lnSpcReduction="10000"/>
          </a:bodyPr>
          <a:lstStyle/>
          <a:p>
            <a:r>
              <a:rPr lang="de-DE" dirty="0" err="1" smtClean="0"/>
              <a:t>ventilateur</a:t>
            </a:r>
            <a:r>
              <a:rPr lang="de-DE" dirty="0" smtClean="0"/>
              <a:t> </a:t>
            </a:r>
            <a:r>
              <a:rPr lang="de-DE" dirty="0"/>
              <a:t>bruyant en marche rapide, forts bruits du groupe moteur d'entraînement</a:t>
            </a:r>
            <a:r>
              <a:rPr dirty="0"/>
              <a:t> </a:t>
            </a:r>
          </a:p>
          <a:p>
            <a:r>
              <a:rPr lang="de-DE" dirty="0"/>
              <a:t>Le bord du capot de batterie appuie sur les mollets</a:t>
            </a:r>
          </a:p>
          <a:p>
            <a:r>
              <a:rPr lang="de-DE" dirty="0" err="1" smtClean="0"/>
              <a:t>Capot</a:t>
            </a:r>
            <a:r>
              <a:rPr lang="de-DE" dirty="0" smtClean="0"/>
              <a:t> </a:t>
            </a:r>
            <a:r>
              <a:rPr lang="de-DE" dirty="0"/>
              <a:t>batterie instable</a:t>
            </a:r>
          </a:p>
          <a:p>
            <a:r>
              <a:rPr lang="de-DE" dirty="0"/>
              <a:t>Propriétés de conduite molles (inversion du sens de marche et rampes en particulier)</a:t>
            </a:r>
          </a:p>
          <a:p>
            <a:r>
              <a:rPr lang="de-DE" dirty="0"/>
              <a:t>Mauvaise tenue sur rampe</a:t>
            </a:r>
          </a:p>
          <a:p>
            <a:r>
              <a:rPr lang="de-DE" dirty="0"/>
              <a:t>Cabine conducteur non </a:t>
            </a:r>
            <a:r>
              <a:rPr lang="de-DE" dirty="0" err="1" smtClean="0"/>
              <a:t>amortie</a:t>
            </a:r>
            <a:endParaRPr lang="de-DE" dirty="0" smtClean="0"/>
          </a:p>
          <a:p>
            <a:r>
              <a:rPr lang="fr-FR" dirty="0" smtClean="0"/>
              <a:t>aucun amortissement horizontal (LHF)</a:t>
            </a:r>
          </a:p>
          <a:p>
            <a:r>
              <a:rPr lang="fr-FR" dirty="0" smtClean="0"/>
              <a:t>Accessibilité des points de maintenance </a:t>
            </a:r>
          </a:p>
          <a:p>
            <a:pPr>
              <a:lnSpc>
                <a:spcPct val="100000"/>
              </a:lnSpc>
              <a:buFont typeface="Verdana" panose="020B0604030504040204" pitchFamily="34" charset="0"/>
              <a:buChar char="−"/>
            </a:pPr>
            <a:r>
              <a:rPr lang="fr-FR" dirty="0" smtClean="0"/>
              <a:t>Vision vers le haut restreinte</a:t>
            </a:r>
          </a:p>
          <a:p>
            <a:pPr>
              <a:lnSpc>
                <a:spcPct val="100000"/>
              </a:lnSpc>
              <a:buFont typeface="Verdana" panose="020B0604030504040204" pitchFamily="34" charset="0"/>
              <a:buChar char="−"/>
            </a:pPr>
            <a:r>
              <a:rPr lang="fr-FR" dirty="0" smtClean="0"/>
              <a:t>Système de changement de batterie</a:t>
            </a:r>
          </a:p>
          <a:p>
            <a:pPr>
              <a:lnSpc>
                <a:spcPct val="100000"/>
              </a:lnSpc>
              <a:buFont typeface="Verdana" panose="020B0604030504040204" pitchFamily="34" charset="0"/>
              <a:buChar char="−"/>
            </a:pPr>
            <a:r>
              <a:rPr lang="fr-FR" dirty="0" smtClean="0"/>
              <a:t>Aucune protection </a:t>
            </a:r>
            <a:r>
              <a:rPr lang="fr-FR" dirty="0" err="1" smtClean="0"/>
              <a:t>antisalissures</a:t>
            </a:r>
            <a:r>
              <a:rPr lang="fr-FR" dirty="0" smtClean="0"/>
              <a:t> et anticollision sur essieu </a:t>
            </a:r>
            <a:r>
              <a:rPr lang="fr-FR" dirty="0" smtClean="0"/>
              <a:t>moteur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xmlns="" val="1714902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</a:t>
            </a:r>
            <a:r>
              <a:rPr/>
              <a:t>  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>
          <a:xfrm>
            <a:off x="360000" y="716743"/>
            <a:ext cx="6840000" cy="357189"/>
          </a:xfrm>
        </p:spPr>
        <p:txBody>
          <a:bodyPr/>
          <a:lstStyle/>
          <a:p>
            <a:r>
              <a:rPr lang="en-GB" dirty="0" smtClean="0"/>
              <a:t>                                                   </a:t>
            </a:r>
            <a:r>
              <a:rPr lang="en-GB" dirty="0" smtClean="0">
                <a:solidFill>
                  <a:srgbClr val="002060"/>
                </a:solidFill>
              </a:rPr>
              <a:t>CONFORT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smtClean="0"/>
              <a:t>Ergonomie</a:t>
            </a:r>
            <a:endParaRPr lang="de-DE" dirty="0" smtClean="0"/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 bwMode="gray"/>
        <p:txBody>
          <a:bodyPr/>
          <a:lstStyle/>
          <a:p>
            <a:pPr lvl="1"/>
            <a:r>
              <a:rPr lang="de-DE" dirty="0"/>
              <a:t>Le bord du capot de batterie appuie sur le mollet</a:t>
            </a:r>
          </a:p>
          <a:p>
            <a:pPr lvl="1"/>
            <a:r>
              <a:rPr lang="de-DE" dirty="0" smtClean="0"/>
              <a:t>Espace insuffisant à partir de la pointure</a:t>
            </a:r>
            <a:r>
              <a:rPr/>
              <a:t> 43</a:t>
            </a:r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7"/>
          <p:cNvPicPr>
            <a:picLocks noGrp="1" noChangeAspect="1" noChangeArrowheads="1"/>
          </p:cNvPicPr>
          <p:nvPr>
            <p:ph type="pic" sz="quarter" idx="22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35" t="40508" r="16364" b="21269"/>
          <a:stretch/>
        </p:blipFill>
        <p:spPr bwMode="auto">
          <a:xfrm>
            <a:off x="6143636" y="1573999"/>
            <a:ext cx="2714644" cy="154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99" b="92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500298" y="3288511"/>
            <a:ext cx="1000131" cy="345878"/>
            <a:chOff x="7704000" y="453600"/>
            <a:chExt cx="1083922" cy="324695"/>
          </a:xfrm>
        </p:grpSpPr>
        <p:sp>
          <p:nvSpPr>
            <p:cNvPr id="25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7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8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9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0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28596" y="3739519"/>
            <a:ext cx="5286412" cy="1408744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square" lIns="36000" tIns="18000" rIns="36000" bIns="36000" rtlCol="0">
            <a:spAutoFit/>
          </a:bodyPr>
          <a:lstStyle/>
          <a:p>
            <a:pPr>
              <a:buFontTx/>
              <a:buChar char="-"/>
            </a:pPr>
            <a:r>
              <a:rPr lang="de-DE" sz="1200" b="1" dirty="0" smtClean="0"/>
              <a:t> </a:t>
            </a:r>
            <a:r>
              <a:rPr lang="de-DE" sz="1200" b="1" dirty="0" err="1" smtClean="0"/>
              <a:t>Espace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pour</a:t>
            </a:r>
            <a:r>
              <a:rPr lang="de-DE" sz="1200" b="1" dirty="0" smtClean="0"/>
              <a:t> les </a:t>
            </a:r>
            <a:r>
              <a:rPr lang="de-DE" sz="1200" b="1" dirty="0" err="1" smtClean="0"/>
              <a:t>pieds</a:t>
            </a:r>
            <a:r>
              <a:rPr lang="de-DE" sz="1200" b="1" dirty="0" smtClean="0"/>
              <a:t> plus large</a:t>
            </a:r>
          </a:p>
          <a:p>
            <a:pPr>
              <a:buFontTx/>
              <a:buChar char="-"/>
            </a:pPr>
            <a:endParaRPr lang="de-DE" sz="1200" b="1" dirty="0" smtClean="0"/>
          </a:p>
          <a:p>
            <a:r>
              <a:rPr lang="de-DE" sz="1200" dirty="0" smtClean="0"/>
              <a:t>Cela </a:t>
            </a:r>
            <a:r>
              <a:rPr lang="de-DE" sz="1200" dirty="0" err="1" smtClean="0"/>
              <a:t>permet</a:t>
            </a:r>
            <a:r>
              <a:rPr lang="de-DE" sz="1200" dirty="0" smtClean="0"/>
              <a:t> au </a:t>
            </a:r>
            <a:r>
              <a:rPr lang="de-DE" sz="1200" dirty="0" err="1" smtClean="0"/>
              <a:t>conducteur</a:t>
            </a:r>
            <a:r>
              <a:rPr lang="de-DE" sz="1200" dirty="0" smtClean="0"/>
              <a:t> </a:t>
            </a:r>
            <a:r>
              <a:rPr lang="de-DE" sz="1200" dirty="0" err="1" smtClean="0"/>
              <a:t>d'avoir</a:t>
            </a:r>
            <a:r>
              <a:rPr lang="de-DE" sz="1200" dirty="0" smtClean="0"/>
              <a:t> </a:t>
            </a:r>
            <a:r>
              <a:rPr lang="de-DE" sz="1200" dirty="0" err="1" smtClean="0"/>
              <a:t>une</a:t>
            </a:r>
            <a:r>
              <a:rPr lang="de-DE" sz="1200" dirty="0" smtClean="0"/>
              <a:t> </a:t>
            </a:r>
            <a:r>
              <a:rPr lang="de-DE" sz="1200" dirty="0" err="1" smtClean="0"/>
              <a:t>position</a:t>
            </a:r>
            <a:r>
              <a:rPr lang="de-DE" sz="1200" dirty="0" smtClean="0"/>
              <a:t> des </a:t>
            </a:r>
            <a:r>
              <a:rPr lang="de-DE" sz="1200" dirty="0" err="1" smtClean="0"/>
              <a:t>jambes</a:t>
            </a:r>
            <a:r>
              <a:rPr lang="de-DE" sz="1200" dirty="0" smtClean="0"/>
              <a:t> </a:t>
            </a:r>
            <a:r>
              <a:rPr lang="de-DE" sz="1200" dirty="0" err="1" smtClean="0"/>
              <a:t>qui</a:t>
            </a:r>
            <a:r>
              <a:rPr lang="de-DE" sz="1200" dirty="0" smtClean="0"/>
              <a:t> ne </a:t>
            </a:r>
            <a:r>
              <a:rPr lang="de-DE" sz="1200" dirty="0" err="1" smtClean="0"/>
              <a:t>provoque</a:t>
            </a:r>
            <a:r>
              <a:rPr lang="de-DE" sz="1200" dirty="0" smtClean="0"/>
              <a:t> </a:t>
            </a:r>
            <a:r>
              <a:rPr lang="de-DE" sz="1200" dirty="0" err="1" smtClean="0"/>
              <a:t>pas</a:t>
            </a:r>
            <a:r>
              <a:rPr lang="de-DE" sz="1200" dirty="0" smtClean="0"/>
              <a:t> de </a:t>
            </a:r>
            <a:r>
              <a:rPr lang="de-DE" sz="1200" dirty="0" err="1" smtClean="0"/>
              <a:t>fatigue</a:t>
            </a:r>
            <a:r>
              <a:rPr lang="de-DE" sz="1200" dirty="0" smtClean="0"/>
              <a:t> </a:t>
            </a:r>
            <a:endParaRPr lang="de-DE" sz="1200" dirty="0" smtClean="0"/>
          </a:p>
          <a:p>
            <a:r>
              <a:rPr lang="de-DE" sz="1200" dirty="0" smtClean="0"/>
              <a:t>et </a:t>
            </a:r>
            <a:r>
              <a:rPr lang="de-DE" sz="1200" dirty="0" smtClean="0"/>
              <a:t>de </a:t>
            </a:r>
            <a:r>
              <a:rPr lang="de-DE" sz="1200" dirty="0" err="1" smtClean="0"/>
              <a:t>disposer</a:t>
            </a:r>
            <a:r>
              <a:rPr lang="de-DE" sz="1200" dirty="0" smtClean="0"/>
              <a:t> </a:t>
            </a:r>
            <a:r>
              <a:rPr lang="de-DE" sz="1200" dirty="0" err="1" smtClean="0"/>
              <a:t>d'une</a:t>
            </a:r>
            <a:r>
              <a:rPr lang="de-DE" sz="1200" dirty="0" smtClean="0"/>
              <a:t> </a:t>
            </a:r>
            <a:r>
              <a:rPr lang="de-DE" sz="1200" dirty="0" err="1" smtClean="0"/>
              <a:t>liberté</a:t>
            </a:r>
            <a:r>
              <a:rPr lang="de-DE" sz="1200" dirty="0" smtClean="0"/>
              <a:t> de </a:t>
            </a:r>
            <a:r>
              <a:rPr lang="de-DE" sz="1200" dirty="0" err="1" smtClean="0"/>
              <a:t>mouvement</a:t>
            </a:r>
            <a:r>
              <a:rPr lang="de-DE" sz="1200" dirty="0" smtClean="0"/>
              <a:t> maximale, </a:t>
            </a:r>
            <a:r>
              <a:rPr lang="de-DE" sz="1200" dirty="0" err="1" smtClean="0"/>
              <a:t>même</a:t>
            </a:r>
            <a:r>
              <a:rPr lang="de-DE" sz="1200" dirty="0" smtClean="0"/>
              <a:t> </a:t>
            </a:r>
            <a:r>
              <a:rPr lang="de-DE" sz="1200" dirty="0" err="1" smtClean="0"/>
              <a:t>avec</a:t>
            </a:r>
            <a:r>
              <a:rPr lang="de-DE" sz="1200" dirty="0" smtClean="0"/>
              <a:t> des </a:t>
            </a:r>
            <a:r>
              <a:rPr lang="de-DE" sz="1200" dirty="0" err="1" smtClean="0"/>
              <a:t>chaussure</a:t>
            </a:r>
            <a:r>
              <a:rPr lang="de-DE" sz="1200" dirty="0" smtClean="0"/>
              <a:t> de </a:t>
            </a:r>
            <a:r>
              <a:rPr lang="de-DE" sz="1200" dirty="0" err="1" smtClean="0"/>
              <a:t>sécurité</a:t>
            </a:r>
            <a:r>
              <a:rPr lang="de-DE" sz="1200" dirty="0" smtClean="0"/>
              <a:t> de </a:t>
            </a:r>
            <a:r>
              <a:rPr lang="de-DE" sz="1200" dirty="0" err="1" smtClean="0"/>
              <a:t>taille</a:t>
            </a:r>
            <a:r>
              <a:rPr lang="de-DE" sz="1200" dirty="0" smtClean="0"/>
              <a:t> 50</a:t>
            </a:r>
            <a:r>
              <a:rPr lang="de-DE" sz="1400" dirty="0" smtClean="0"/>
              <a:t>.</a:t>
            </a:r>
          </a:p>
          <a:p>
            <a:endParaRPr lang="fr-FR" sz="1400" b="0" dirty="0" err="1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122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</a:t>
            </a:r>
            <a:r>
              <a:rPr/>
              <a:t>  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                                                 CONFORT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52" name="Textplatzhalter 151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 bwMode="gray">
          <a:xfrm>
            <a:off x="357158" y="1931189"/>
            <a:ext cx="5400000" cy="1224164"/>
          </a:xfrm>
        </p:spPr>
        <p:txBody>
          <a:bodyPr/>
          <a:lstStyle/>
          <a:p>
            <a:pPr lvl="1"/>
            <a:r>
              <a:rPr lang="de-DE" dirty="0"/>
              <a:t> </a:t>
            </a:r>
            <a:r>
              <a:rPr/>
              <a:t>Grand volant</a:t>
            </a:r>
          </a:p>
          <a:p>
            <a:pPr lvl="1"/>
            <a:endParaRPr/>
          </a:p>
        </p:txBody>
      </p:sp>
      <p:sp>
        <p:nvSpPr>
          <p:cNvPr id="153" name="Textplatzhalter 152"/>
          <p:cNvSpPr>
            <a:spLocks noGrp="1"/>
          </p:cNvSpPr>
          <p:nvPr>
            <p:ph type="body" sz="quarter" idx="25"/>
            <p:custDataLst>
              <p:tags r:id="rId4"/>
            </p:custDataLst>
          </p:nvPr>
        </p:nvSpPr>
        <p:spPr bwMode="gray">
          <a:xfrm>
            <a:off x="428596" y="1502561"/>
            <a:ext cx="5400000" cy="288000"/>
          </a:xfrm>
        </p:spPr>
        <p:txBody>
          <a:bodyPr/>
          <a:lstStyle/>
          <a:p>
            <a:r>
              <a:rPr lang="de-DE" dirty="0"/>
              <a:t>Ergonomie</a:t>
            </a:r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Grafik 9"/>
          <p:cNvPicPr>
            <a:picLocks noGrp="1" noChangeAspect="1"/>
          </p:cNvPicPr>
          <p:nvPr>
            <p:ph type="pic" sz="quarter" idx="23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70" b="7170"/>
          <a:stretch>
            <a:fillRect/>
          </a:stretch>
        </p:blipFill>
        <p:spPr bwMode="auto">
          <a:xfrm>
            <a:off x="6143636" y="1573999"/>
            <a:ext cx="2663466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K:\300_STILL_Unternehmenskommunikation\300_Ordner_00-99\02_Bilder\01_Produkte\01_E-Stapler\RX 20 E3 2017 (Alle Varianten - nicht freigeben)\Details\JPG\RX-20-18P_Arbeitsplatz-1_2017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15074" y="3217073"/>
            <a:ext cx="2571768" cy="173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571472" y="3931453"/>
            <a:ext cx="2967726" cy="269971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r>
              <a:rPr lang="fr-FR" sz="1400" b="0" dirty="0" smtClean="0">
                <a:latin typeface="+mn-lt"/>
              </a:rPr>
              <a:t>- Petit volant très maniable et précis </a:t>
            </a:r>
            <a:endParaRPr lang="fr-FR" sz="1400" b="0" dirty="0" smtClean="0">
              <a:latin typeface="+mn-lt"/>
            </a:endParaRPr>
          </a:p>
        </p:txBody>
      </p:sp>
      <p:grpSp>
        <p:nvGrpSpPr>
          <p:cNvPr id="23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500298" y="3288511"/>
            <a:ext cx="1000131" cy="345878"/>
            <a:chOff x="7704000" y="453600"/>
            <a:chExt cx="1083922" cy="324695"/>
          </a:xfrm>
        </p:grpSpPr>
        <p:sp>
          <p:nvSpPr>
            <p:cNvPr id="24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7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8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9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28612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</a:t>
            </a:r>
            <a:r>
              <a:rPr/>
              <a:t>  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								SECURITE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77" name="Foliennummernplatzhalter 176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99CC5461-F7F8-834A-A33C-7913089D93E6}" type="slidenum">
              <a:rPr lang="de-DE" smtClean="0"/>
              <a:pPr/>
              <a:t>34</a:t>
            </a:fld>
            <a:endParaRPr lang="de-DE" dirty="0"/>
          </a:p>
        </p:txBody>
      </p:sp>
      <p:sp>
        <p:nvSpPr>
          <p:cNvPr id="176" name="Fußzeilenplatzhalter 175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Comparaison concurrentielle RX 20</a:t>
            </a:r>
            <a:r>
              <a:rPr/>
              <a:t> | Jürgen Wrusch | 22.11.2017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52" name="Textplatzhalter 151"/>
          <p:cNvSpPr>
            <a:spLocks noGrp="1"/>
          </p:cNvSpPr>
          <p:nvPr>
            <p:ph type="body" sz="quarter" idx="20"/>
            <p:custDataLst>
              <p:tags r:id="rId3"/>
            </p:custDataLst>
          </p:nvPr>
        </p:nvSpPr>
        <p:spPr bwMode="gray">
          <a:xfrm>
            <a:off x="357158" y="1788313"/>
            <a:ext cx="5400000" cy="1224164"/>
          </a:xfrm>
        </p:spPr>
        <p:txBody>
          <a:bodyPr/>
          <a:lstStyle/>
          <a:p>
            <a:pPr lvl="1"/>
            <a:r>
              <a:rPr lang="de-DE" dirty="0"/>
              <a:t> </a:t>
            </a:r>
            <a:r>
              <a:rPr/>
              <a:t>Vision à travers le toit de protection très mauvaise</a:t>
            </a:r>
          </a:p>
        </p:txBody>
      </p:sp>
      <p:sp>
        <p:nvSpPr>
          <p:cNvPr id="153" name="Textplatzhalter 152"/>
          <p:cNvSpPr>
            <a:spLocks noGrp="1"/>
          </p:cNvSpPr>
          <p:nvPr>
            <p:ph type="body" sz="quarter" idx="25"/>
            <p:custDataLst>
              <p:tags r:id="rId4"/>
            </p:custDataLst>
          </p:nvPr>
        </p:nvSpPr>
        <p:spPr bwMode="gray">
          <a:xfrm>
            <a:off x="357158" y="1573999"/>
            <a:ext cx="5400000" cy="288000"/>
          </a:xfrm>
        </p:spPr>
        <p:txBody>
          <a:bodyPr/>
          <a:lstStyle/>
          <a:p>
            <a:r>
              <a:rPr lang="de-DE" dirty="0" smtClean="0"/>
              <a:t>Sécurité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" name="Bildplatzhalter 17"/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85" b="7185"/>
          <a:stretch/>
        </p:blipFill>
        <p:spPr>
          <a:xfrm>
            <a:off x="6072198" y="1573999"/>
            <a:ext cx="2663466" cy="1512000"/>
          </a:xfrm>
          <a:prstGeom prst="rect">
            <a:avLst/>
          </a:prstGeom>
        </p:spPr>
      </p:pic>
      <p:grpSp>
        <p:nvGrpSpPr>
          <p:cNvPr id="22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500298" y="3288511"/>
            <a:ext cx="1000131" cy="345878"/>
            <a:chOff x="7704000" y="453600"/>
            <a:chExt cx="1083922" cy="324695"/>
          </a:xfrm>
        </p:grpSpPr>
        <p:sp>
          <p:nvSpPr>
            <p:cNvPr id="23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6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7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8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29" name="Picture 1" descr="C:\Users\ADMIN\Desktop\PRODUITS STILL\RX60 FRONTAL ELECTRIQUE 2.5T A 8T\PHOTOS 25 30\STILL_RX60_25-35_Dachdurchsich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29322" y="3217073"/>
            <a:ext cx="3068938" cy="1618865"/>
          </a:xfrm>
          <a:prstGeom prst="rect">
            <a:avLst/>
          </a:prstGeom>
          <a:noFill/>
        </p:spPr>
      </p:pic>
      <p:sp>
        <p:nvSpPr>
          <p:cNvPr id="30" name="ZoneTexte 29"/>
          <p:cNvSpPr txBox="1"/>
          <p:nvPr/>
        </p:nvSpPr>
        <p:spPr>
          <a:xfrm>
            <a:off x="571472" y="4145767"/>
            <a:ext cx="4189215" cy="454637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pPr marL="0" lvl="1"/>
            <a:r>
              <a:rPr lang="de-DE" sz="1200" kern="0" dirty="0" smtClean="0"/>
              <a:t>- </a:t>
            </a:r>
            <a:r>
              <a:rPr lang="de-DE" sz="1200" kern="0" dirty="0" err="1" smtClean="0"/>
              <a:t>Visibilité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panoramique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parfaite</a:t>
            </a:r>
            <a:r>
              <a:rPr lang="de-DE" sz="1200" kern="0" dirty="0" smtClean="0"/>
              <a:t> et </a:t>
            </a:r>
            <a:r>
              <a:rPr lang="de-DE" sz="1200" kern="0" dirty="0" err="1" smtClean="0"/>
              <a:t>excellent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champ</a:t>
            </a:r>
            <a:r>
              <a:rPr lang="de-DE" sz="1200" kern="0" dirty="0" smtClean="0"/>
              <a:t> de </a:t>
            </a:r>
            <a:r>
              <a:rPr lang="de-DE" sz="1200" kern="0" dirty="0" err="1" smtClean="0"/>
              <a:t>vision</a:t>
            </a:r>
            <a:endParaRPr lang="de-DE" sz="1200" kern="0" dirty="0" smtClean="0"/>
          </a:p>
          <a:p>
            <a:endParaRPr lang="fr-FR" sz="1400" b="0" dirty="0" err="1" smtClean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619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>Toyota Traigo 8FBE16T</a:t>
            </a:r>
            <a:r>
              <a:rPr/>
              <a:t> 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en-GB" dirty="0" smtClean="0">
                <a:solidFill>
                  <a:srgbClr val="002060"/>
                </a:solidFill>
              </a:rPr>
              <a:t>  							PERTE ET GAGNE TEMPS / SECURITE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Sécurité</a:t>
            </a:r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 bwMode="gray">
          <a:xfrm>
            <a:off x="214282" y="1931189"/>
            <a:ext cx="5400000" cy="1188000"/>
          </a:xfrm>
        </p:spPr>
        <p:txBody>
          <a:bodyPr/>
          <a:lstStyle/>
          <a:p>
            <a:pPr lvl="1"/>
            <a:r>
              <a:rPr lang="fr-FR" dirty="0" smtClean="0"/>
              <a:t>Changement </a:t>
            </a:r>
            <a:r>
              <a:rPr lang="fr-FR" dirty="0" smtClean="0"/>
              <a:t>latéral de la batterie prenant beaucoup de temps, changement impossible avec un transpalette normal, utilisation du rail de guidage des galets ou d'un deuxième chariot </a:t>
            </a:r>
            <a:endParaRPr lang="fr-FR" dirty="0" smtClean="0"/>
          </a:p>
          <a:p>
            <a:pPr lvl="1"/>
            <a:r>
              <a:rPr lang="fr-FR" dirty="0" smtClean="0"/>
              <a:t>Rabattre </a:t>
            </a:r>
            <a:r>
              <a:rPr lang="fr-FR" dirty="0" smtClean="0"/>
              <a:t>le volant, ouvrir le capot de batterie, retirer l'habillage latéral et desserrer la fixation</a:t>
            </a:r>
          </a:p>
          <a:p>
            <a:pPr lvl="5"/>
            <a:endParaRPr lang="de-DE" sz="1200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9" name="Bildplatzhalter 18"/>
          <p:cNvPicPr>
            <a:picLocks noGrp="1" noChangeAspect="1"/>
          </p:cNvPicPr>
          <p:nvPr>
            <p:ph type="pic" sz="quarter" idx="2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3" b="7143"/>
          <a:stretch>
            <a:fillRect/>
          </a:stretch>
        </p:blipFill>
        <p:spPr>
          <a:xfrm>
            <a:off x="7072330" y="1859751"/>
            <a:ext cx="1711308" cy="1114632"/>
          </a:xfrm>
          <a:prstGeom prst="rect">
            <a:avLst/>
          </a:prstGeom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534752"/>
            <a:ext cx="1307641" cy="1539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500298" y="3288511"/>
            <a:ext cx="1000131" cy="345878"/>
            <a:chOff x="7704000" y="453600"/>
            <a:chExt cx="1083922" cy="324695"/>
          </a:xfrm>
        </p:grpSpPr>
        <p:sp>
          <p:nvSpPr>
            <p:cNvPr id="22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3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5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6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7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85720" y="3788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buFontTx/>
              <a:buChar char="-"/>
            </a:pPr>
            <a:r>
              <a:rPr lang="de-DE" sz="1200" kern="0" dirty="0" err="1" smtClean="0"/>
              <a:t>Changement</a:t>
            </a:r>
            <a:r>
              <a:rPr lang="de-DE" sz="1200" kern="0" dirty="0" smtClean="0"/>
              <a:t> de </a:t>
            </a:r>
            <a:r>
              <a:rPr lang="de-DE" sz="1200" kern="0" dirty="0" err="1" smtClean="0"/>
              <a:t>batterie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latéral</a:t>
            </a:r>
            <a:r>
              <a:rPr lang="de-DE" sz="1200" kern="0" dirty="0" smtClean="0"/>
              <a:t> : plus rapide, plus </a:t>
            </a:r>
            <a:r>
              <a:rPr lang="de-DE" sz="1200" kern="0" dirty="0" err="1" smtClean="0"/>
              <a:t>sûr</a:t>
            </a:r>
            <a:r>
              <a:rPr lang="de-DE" sz="1200" kern="0" dirty="0" smtClean="0"/>
              <a:t> </a:t>
            </a:r>
          </a:p>
          <a:p>
            <a:pPr marL="0" lvl="1">
              <a:buFontTx/>
              <a:buChar char="-"/>
            </a:pPr>
            <a:endParaRPr lang="de-DE" sz="1200" kern="0" dirty="0" smtClean="0"/>
          </a:p>
          <a:p>
            <a:pPr marL="0" lvl="1">
              <a:buFontTx/>
              <a:buChar char="-"/>
            </a:pPr>
            <a:r>
              <a:rPr lang="de-DE" sz="1200" kern="0" dirty="0" smtClean="0"/>
              <a:t>Le </a:t>
            </a:r>
            <a:r>
              <a:rPr lang="de-DE" sz="1200" kern="0" dirty="0" err="1" smtClean="0"/>
              <a:t>compartiment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s‘adapte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aux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batteries</a:t>
            </a:r>
            <a:r>
              <a:rPr lang="de-DE" sz="1200" kern="0" dirty="0" smtClean="0"/>
              <a:t> de la </a:t>
            </a:r>
            <a:r>
              <a:rPr lang="de-DE" sz="1200" kern="0" dirty="0" err="1" smtClean="0"/>
              <a:t>concurrence</a:t>
            </a:r>
            <a:endParaRPr lang="de-DE" sz="1200" kern="0" dirty="0" smtClean="0"/>
          </a:p>
          <a:p>
            <a:pPr marL="0" lvl="1"/>
            <a:r>
              <a:rPr lang="de-DE" sz="1200" kern="0" dirty="0" smtClean="0"/>
              <a:t>à </a:t>
            </a:r>
            <a:r>
              <a:rPr lang="de-DE" sz="1200" kern="0" dirty="0" err="1" smtClean="0"/>
              <a:t>l‘aide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d‘une</a:t>
            </a:r>
            <a:r>
              <a:rPr lang="de-DE" sz="1200" kern="0" dirty="0" smtClean="0"/>
              <a:t> </a:t>
            </a:r>
            <a:r>
              <a:rPr lang="de-DE" sz="1200" kern="0" dirty="0" err="1" smtClean="0"/>
              <a:t>équerre</a:t>
            </a:r>
            <a:r>
              <a:rPr lang="de-DE" sz="1200" kern="0" dirty="0" smtClean="0"/>
              <a:t> en </a:t>
            </a:r>
            <a:r>
              <a:rPr lang="de-DE" sz="1200" kern="0" dirty="0" err="1" smtClean="0"/>
              <a:t>acier</a:t>
            </a:r>
            <a:endParaRPr lang="de-DE" sz="1200" kern="0" dirty="0" smtClean="0"/>
          </a:p>
        </p:txBody>
      </p:sp>
      <p:pic>
        <p:nvPicPr>
          <p:cNvPr id="29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479" b="14479"/>
          <a:stretch>
            <a:fillRect/>
          </a:stretch>
        </p:blipFill>
        <p:spPr bwMode="auto">
          <a:xfrm>
            <a:off x="6429388" y="3359949"/>
            <a:ext cx="2381667" cy="1352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359949"/>
            <a:ext cx="1898677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038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</a:t>
            </a:r>
            <a:r>
              <a:rPr/>
              <a:t>  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77" name="Foliennummernplatzhalter 176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99CC5461-F7F8-834A-A33C-7913089D93E6}" type="slidenum">
              <a:rPr lang="de-DE" smtClean="0"/>
              <a:pPr/>
              <a:t>36</a:t>
            </a:fld>
            <a:endParaRPr lang="de-DE" dirty="0"/>
          </a:p>
        </p:txBody>
      </p:sp>
      <p:sp>
        <p:nvSpPr>
          <p:cNvPr id="176" name="Fußzeilenplatzhalter 175"/>
          <p:cNvSpPr>
            <a:spLocks noGrp="1"/>
          </p:cNvSpPr>
          <p:nvPr>
            <p:ph type="ftr" sz="quarter" idx="3"/>
          </p:nvPr>
        </p:nvSpPr>
        <p:spPr bwMode="gray"/>
        <p:txBody>
          <a:bodyPr/>
          <a:lstStyle/>
          <a:p>
            <a:r>
              <a:rPr lang="en-US" smtClean="0"/>
              <a:t>Comparaison concurrentielle RX 20</a:t>
            </a:r>
            <a:r>
              <a:rPr/>
              <a:t> | Jürgen Wrusch | 22.11.2017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Sécurité</a:t>
            </a:r>
          </a:p>
        </p:txBody>
      </p:sp>
      <p:sp>
        <p:nvSpPr>
          <p:cNvPr id="152" name="Textplatzhalter 151"/>
          <p:cNvSpPr>
            <a:spLocks noGrp="1"/>
          </p:cNvSpPr>
          <p:nvPr>
            <p:ph type="body" sz="quarter" idx="20"/>
            <p:custDataLst>
              <p:tags r:id="rId4"/>
            </p:custDataLst>
          </p:nvPr>
        </p:nvSpPr>
        <p:spPr bwMode="gray"/>
        <p:txBody>
          <a:bodyPr/>
          <a:lstStyle/>
          <a:p>
            <a:pPr lvl="1"/>
            <a:r>
              <a:rPr lang="de-DE" dirty="0" smtClean="0"/>
              <a:t>Capacité de charge </a:t>
            </a:r>
            <a:r>
              <a:rPr lang="de-DE" dirty="0" err="1" smtClean="0"/>
              <a:t>avec</a:t>
            </a:r>
            <a:r>
              <a:rPr lang="de-DE" dirty="0" smtClean="0"/>
              <a:t> </a:t>
            </a:r>
            <a:r>
              <a:rPr smtClean="0"/>
              <a:t>translateur </a:t>
            </a:r>
            <a:r>
              <a:rPr smtClean="0"/>
              <a:t>à </a:t>
            </a:r>
            <a:r>
              <a:rPr/>
              <a:t/>
            </a:r>
            <a:br>
              <a:rPr/>
            </a:br>
            <a:r>
              <a:rPr/>
              <a:t>4700 mm </a:t>
            </a:r>
            <a:r>
              <a:rPr>
                <a:solidFill>
                  <a:srgbClr val="FF0000"/>
                </a:solidFill>
              </a:rPr>
              <a:t>200 kg de moins que STILL</a:t>
            </a:r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5"/>
            </p:custDataLst>
          </p:nvPr>
        </p:nvSpPr>
        <p:spPr bwMode="gray">
          <a:xfrm>
            <a:off x="358774" y="1890055"/>
            <a:ext cx="3570284" cy="1188000"/>
          </a:xfrm>
        </p:spPr>
        <p:txBody>
          <a:bodyPr/>
          <a:lstStyle/>
          <a:p>
            <a:pPr lvl="1"/>
            <a:r>
              <a:rPr lang="de-DE" dirty="0" smtClean="0"/>
              <a:t>Risque important d'endommagement des conduites hydrauliques entre l'essieu moteur et le mât triple</a:t>
            </a:r>
          </a:p>
          <a:p>
            <a:pPr lvl="1"/>
            <a:r>
              <a:rPr lang="de-DE" dirty="0" smtClean="0"/>
              <a:t>Les moteurs de traction ne sont pas encapsulés, on peut voir les bobines de stator par les fentes d'aération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153" name="Textplatzhalter 152"/>
          <p:cNvSpPr>
            <a:spLocks noGrp="1"/>
          </p:cNvSpPr>
          <p:nvPr>
            <p:ph type="body" sz="quarter" idx="25"/>
            <p:custDataLst>
              <p:tags r:id="rId6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Sécurité</a:t>
            </a: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50" b="1250"/>
          <a:stretch>
            <a:fillRect/>
          </a:stretch>
        </p:blipFill>
        <p:spPr bwMode="auto">
          <a:xfrm>
            <a:off x="3929058" y="1573999"/>
            <a:ext cx="2520590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048" b="1104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9" name="Gruppieren 98"/>
          <p:cNvGrpSpPr/>
          <p:nvPr/>
        </p:nvGrpSpPr>
        <p:grpSpPr>
          <a:xfrm>
            <a:off x="3571868" y="3217073"/>
            <a:ext cx="2572889" cy="1619371"/>
            <a:chOff x="622821" y="1921396"/>
            <a:chExt cx="6253435" cy="3528392"/>
          </a:xfrm>
        </p:grpSpPr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821" y="1921396"/>
              <a:ext cx="6253435" cy="35283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5" name="Gerade Verbindung mit Pfeil 24"/>
            <p:cNvCxnSpPr/>
            <p:nvPr/>
          </p:nvCxnSpPr>
          <p:spPr>
            <a:xfrm>
              <a:off x="2710701" y="2698644"/>
              <a:ext cx="306565" cy="147595"/>
            </a:xfrm>
            <a:prstGeom prst="straightConnector1">
              <a:avLst/>
            </a:prstGeom>
            <a:ln w="28575">
              <a:solidFill>
                <a:srgbClr val="E926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25"/>
            <p:cNvCxnSpPr/>
            <p:nvPr/>
          </p:nvCxnSpPr>
          <p:spPr>
            <a:xfrm>
              <a:off x="1732007" y="2997793"/>
              <a:ext cx="913447" cy="0"/>
            </a:xfrm>
            <a:prstGeom prst="straightConnector1">
              <a:avLst/>
            </a:prstGeom>
            <a:ln w="28575">
              <a:solidFill>
                <a:srgbClr val="E926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26"/>
            <p:cNvCxnSpPr/>
            <p:nvPr/>
          </p:nvCxnSpPr>
          <p:spPr>
            <a:xfrm>
              <a:off x="2665120" y="2967048"/>
              <a:ext cx="306565" cy="147595"/>
            </a:xfrm>
            <a:prstGeom prst="straightConnector1">
              <a:avLst/>
            </a:prstGeom>
            <a:ln w="28575">
              <a:solidFill>
                <a:srgbClr val="E926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27"/>
            <p:cNvCxnSpPr/>
            <p:nvPr/>
          </p:nvCxnSpPr>
          <p:spPr>
            <a:xfrm>
              <a:off x="1732007" y="2698644"/>
              <a:ext cx="913447" cy="0"/>
            </a:xfrm>
            <a:prstGeom prst="straightConnector1">
              <a:avLst/>
            </a:prstGeom>
            <a:ln w="28575">
              <a:solidFill>
                <a:srgbClr val="E9261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2264" y="1573999"/>
            <a:ext cx="2357454" cy="149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6168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Toyota Traigo 8FBE16T  (2)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Parles-en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/>
              <a:t>mode Sprint</a:t>
            </a:r>
          </a:p>
          <a:p>
            <a:r>
              <a:rPr lang="de-DE" dirty="0" smtClean="0"/>
              <a:t>Capacité résiduelle</a:t>
            </a:r>
          </a:p>
          <a:p>
            <a:r>
              <a:rPr lang="de-DE" dirty="0"/>
              <a:t>5 programmes vitesse</a:t>
            </a:r>
          </a:p>
          <a:p>
            <a:r>
              <a:rPr lang="de-DE" dirty="0"/>
              <a:t>Vue panoramique</a:t>
            </a:r>
          </a:p>
          <a:p>
            <a:r>
              <a:rPr lang="de-DE" dirty="0"/>
              <a:t>Dimensions du marchepied</a:t>
            </a:r>
          </a:p>
          <a:p>
            <a:r>
              <a:rPr lang="de-DE" dirty="0"/>
              <a:t>vérin d'élévation</a:t>
            </a:r>
          </a:p>
          <a:p>
            <a:r>
              <a:rPr lang="de-DE" dirty="0"/>
              <a:t>Réglage de la colonne de direction</a:t>
            </a:r>
          </a:p>
          <a:p>
            <a:r>
              <a:rPr lang="de-DE" dirty="0"/>
              <a:t>Raccord enfichable batterie extérieur</a:t>
            </a:r>
          </a:p>
          <a:p>
            <a:r>
              <a:rPr lang="de-DE" dirty="0"/>
              <a:t>Montée et descente petite et étroite</a:t>
            </a:r>
          </a:p>
          <a:p>
            <a:r>
              <a:rPr lang="de-DE" dirty="0"/>
              <a:t>Vision mât</a:t>
            </a:r>
          </a:p>
          <a:p>
            <a:r>
              <a:rPr lang="de-DE" dirty="0"/>
              <a:t>Haptique matériels</a:t>
            </a:r>
          </a:p>
          <a:p>
            <a:r>
              <a:rPr lang="de-DE" dirty="0"/>
              <a:t>Protection pont moteur</a:t>
            </a:r>
          </a:p>
          <a:p>
            <a:endParaRPr lang="de-DE" dirty="0"/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Sois préparé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/>
              <a:t>Marche d'accès basse</a:t>
            </a:r>
          </a:p>
          <a:p>
            <a:r>
              <a:rPr lang="de-DE" dirty="0"/>
              <a:t>Système électrique proportionnel de série</a:t>
            </a:r>
          </a:p>
          <a:p>
            <a:r>
              <a:rPr lang="de-DE" dirty="0"/>
              <a:t>Visibilité à travers le mât triple</a:t>
            </a:r>
          </a:p>
          <a:p>
            <a:r>
              <a:rPr lang="de-DE" dirty="0"/>
              <a:t>SAS</a:t>
            </a:r>
          </a:p>
          <a:p>
            <a:r>
              <a:rPr lang="de-DE" dirty="0"/>
              <a:t>Prix/rendement</a:t>
            </a:r>
          </a:p>
          <a:p>
            <a:r>
              <a:rPr lang="de-DE" dirty="0"/>
              <a:t>Amortissement de transition de mât</a:t>
            </a:r>
          </a:p>
          <a:p>
            <a:r>
              <a:rPr lang="de-DE" dirty="0"/>
              <a:t>Double option pour changement de batterie</a:t>
            </a:r>
          </a:p>
        </p:txBody>
      </p:sp>
    </p:spTree>
    <p:extLst>
      <p:ext uri="{BB962C8B-B14F-4D97-AF65-F5344CB8AC3E}">
        <p14:creationId xmlns:p14="http://schemas.microsoft.com/office/powerpoint/2010/main" xmlns="" val="1164788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err="1"/>
              <a:t>Hyster J 1.60 XNT</a:t>
            </a:r>
            <a:r>
              <a:rPr/>
              <a:t> 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de-DE" dirty="0"/>
          </a:p>
        </p:txBody>
      </p:sp>
      <p:sp>
        <p:nvSpPr>
          <p:cNvPr id="49" name="Textplatzhalter 48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Caractéristiques du produit</a:t>
            </a:r>
            <a:endParaRPr lang="de-DE" dirty="0"/>
          </a:p>
        </p:txBody>
      </p:sp>
      <p:sp>
        <p:nvSpPr>
          <p:cNvPr id="50" name="Textplatzhalter 49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744156" y="1530015"/>
            <a:ext cx="5220332" cy="3204000"/>
          </a:xfrm>
        </p:spPr>
        <p:txBody>
          <a:bodyPr/>
          <a:lstStyle/>
          <a:p>
            <a:r>
              <a:rPr lang="en-GB" dirty="0" err="1"/>
              <a:t>Capacités de charge : 1,5 t - 1,6 t – 1,8 t - 2,0 t</a:t>
            </a:r>
          </a:p>
          <a:p>
            <a:r>
              <a:rPr lang="en-GB" dirty="0" err="1"/>
              <a:t>Désignations produit : J1.5XNT, J1.6XNT, J1.8XNT, J2.0XNT (trois roues)</a:t>
            </a:r>
          </a:p>
          <a:p>
            <a:r>
              <a:rPr lang="en-GB" dirty="0"/>
              <a:t>J1.6XN, J1.8XN, J2.0XN (chariot à quatre roues)</a:t>
            </a:r>
          </a:p>
          <a:p>
            <a:r>
              <a:rPr lang="en-GB" dirty="0"/>
              <a:t>SWB : petite -, MWB : moyenne - et LWB: grande capacité de batterie</a:t>
            </a:r>
          </a:p>
          <a:p>
            <a:r>
              <a:rPr lang="en-GB" dirty="0" err="1"/>
              <a:t>Fabrication en Suède (Mjölby)</a:t>
            </a:r>
          </a:p>
          <a:p>
            <a:r>
              <a:rPr lang="en-GB" dirty="0" err="1"/>
              <a:t>Vitesse maximale sans charge : 16 km/h</a:t>
            </a:r>
          </a:p>
          <a:p>
            <a:r>
              <a:rPr lang="en-GB" dirty="0"/>
              <a:t> </a:t>
            </a:r>
            <a:r>
              <a:rPr/>
              <a:t>Hauteur de levage maximale de 6 mètres</a:t>
            </a:r>
          </a:p>
          <a:p>
            <a:r>
              <a:rPr lang="en-GB" dirty="0"/>
              <a:t> </a:t>
            </a:r>
            <a:r>
              <a:rPr/>
              <a:t>Moteur CA </a:t>
            </a:r>
            <a:endParaRPr lang="en-GB" dirty="0"/>
          </a:p>
          <a:p>
            <a:r>
              <a:rPr lang="en-GB" dirty="0"/>
              <a:t> </a:t>
            </a:r>
            <a:r>
              <a:rPr/>
              <a:t>Batterie: 48 V</a:t>
            </a:r>
          </a:p>
          <a:p>
            <a:r>
              <a:rPr lang="en-GB" dirty="0"/>
              <a:t> </a:t>
            </a:r>
            <a:r>
              <a:rPr/>
              <a:t>Gestionnaire de système véhicule VSM</a:t>
            </a:r>
            <a:endParaRPr lang="en-GB" dirty="0"/>
          </a:p>
        </p:txBody>
      </p:sp>
      <p:pic>
        <p:nvPicPr>
          <p:cNvPr id="12" name="Bildplatzhalter 11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7756" t="1361" r="-133288" b="-1961"/>
          <a:stretch/>
        </p:blipFill>
        <p:spPr>
          <a:xfrm>
            <a:off x="359532" y="4053840"/>
            <a:ext cx="2771775" cy="751840"/>
          </a:xfrm>
          <a:prstGeom prst="rect">
            <a:avLst/>
          </a:prstGeom>
        </p:spPr>
      </p:pic>
      <p:pic>
        <p:nvPicPr>
          <p:cNvPr id="13" name="Picture 2" descr="Stapler Elektro: 1600-2000 k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7235" y="1926059"/>
            <a:ext cx="2941672" cy="21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3601" y="1186807"/>
            <a:ext cx="2698337" cy="192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227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2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err="1"/>
              <a:t>Hyster J 1.60 XNT</a:t>
            </a:r>
            <a:r>
              <a:rPr/>
              <a:t>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34" name="Textplatzhalter 33"/>
          <p:cNvSpPr>
            <a:spLocks noGrp="1"/>
          </p:cNvSpPr>
          <p:nvPr>
            <p:ph type="body" sz="quarter" idx="17"/>
            <p:custDataLst>
              <p:tags r:id="rId2"/>
            </p:custDataLst>
          </p:nvPr>
        </p:nvSpPr>
        <p:spPr bwMode="gray">
          <a:xfrm>
            <a:off x="357158" y="1216809"/>
            <a:ext cx="4068763" cy="323850"/>
          </a:xfrm>
        </p:spPr>
        <p:txBody>
          <a:bodyPr/>
          <a:lstStyle/>
          <a:p>
            <a:r>
              <a:rPr lang="de-DE" dirty="0" smtClean="0"/>
              <a:t>Inconvénients</a:t>
            </a:r>
            <a:endParaRPr lang="de-DE" dirty="0"/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  <p:custDataLst>
              <p:tags r:id="rId3"/>
            </p:custDataLst>
          </p:nvPr>
        </p:nvSpPr>
        <p:spPr bwMode="gray">
          <a:xfrm>
            <a:off x="357158" y="1716875"/>
            <a:ext cx="4068763" cy="3132000"/>
          </a:xfrm>
        </p:spPr>
        <p:txBody>
          <a:bodyPr/>
          <a:lstStyle/>
          <a:p>
            <a:pPr lvl="0"/>
            <a:r>
              <a:rPr lang="de-DE" dirty="0"/>
              <a:t>Accès étroit, peu d'espace pour les jambes</a:t>
            </a:r>
          </a:p>
          <a:p>
            <a:pPr lvl="0"/>
            <a:r>
              <a:rPr lang="de-DE" dirty="0"/>
              <a:t>Distance trop faible entre l'emplacement pour les jambes et la batterie (frottement des mollets)</a:t>
            </a:r>
          </a:p>
          <a:p>
            <a:pPr lvl="0"/>
            <a:r>
              <a:rPr lang="de-DE" dirty="0"/>
              <a:t>Grand volant</a:t>
            </a:r>
          </a:p>
          <a:p>
            <a:pPr lvl="0"/>
            <a:r>
              <a:rPr lang="de-DE" dirty="0"/>
              <a:t>Commande hydraulique imprécise</a:t>
            </a:r>
          </a:p>
          <a:p>
            <a:pPr lvl="0"/>
            <a:r>
              <a:rPr lang="de-DE" dirty="0"/>
              <a:t>Peu de rangements</a:t>
            </a:r>
            <a:r>
              <a:rPr/>
              <a:t> </a:t>
            </a:r>
          </a:p>
          <a:p>
            <a:pPr lvl="0"/>
            <a:r>
              <a:rPr lang="de-DE" dirty="0"/>
              <a:t>Levier de clignotant pas comme sur une voiture mais gauche/droite</a:t>
            </a:r>
          </a:p>
          <a:p>
            <a:pPr lvl="0"/>
            <a:r>
              <a:rPr lang="de-DE" dirty="0"/>
              <a:t>ventilateur bruyant en marche rapide, forts bruits du groupe moteur d'entraînement</a:t>
            </a:r>
            <a:r>
              <a:rPr/>
              <a:t> </a:t>
            </a:r>
          </a:p>
          <a:p>
            <a:pPr lvl="0"/>
            <a:r>
              <a:rPr lang="de-DE" dirty="0"/>
              <a:t>Le bord du capot de batterie appuie sur les mollets</a:t>
            </a:r>
          </a:p>
          <a:p>
            <a:pPr lvl="0"/>
            <a:r>
              <a:rPr lang="de-DE" dirty="0"/>
              <a:t>Propriétés de conduite molles (inversion du sens de marche et rampes en particulier)</a:t>
            </a:r>
          </a:p>
          <a:p>
            <a:pPr lvl="0"/>
            <a:r>
              <a:rPr lang="de-DE" dirty="0"/>
              <a:t>Cabine conducteur non amortie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00562" y="1573999"/>
            <a:ext cx="4429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dirty="0" smtClean="0"/>
              <a:t>- aucun </a:t>
            </a:r>
            <a:r>
              <a:rPr lang="fr-FR" dirty="0" smtClean="0"/>
              <a:t>amortissement horizontal (LHF)</a:t>
            </a:r>
          </a:p>
          <a:p>
            <a:pPr lvl="0"/>
            <a:r>
              <a:rPr lang="fr-FR" dirty="0" smtClean="0"/>
              <a:t>- Accessibilité </a:t>
            </a:r>
            <a:r>
              <a:rPr lang="fr-FR" dirty="0" smtClean="0"/>
              <a:t>des points de maintenance </a:t>
            </a:r>
          </a:p>
          <a:p>
            <a:r>
              <a:rPr lang="fr-FR" dirty="0" smtClean="0"/>
              <a:t>- Peu </a:t>
            </a:r>
            <a:r>
              <a:rPr lang="fr-FR" dirty="0" smtClean="0"/>
              <a:t>stable lors de la conduite</a:t>
            </a:r>
          </a:p>
          <a:p>
            <a:r>
              <a:rPr lang="fr-FR" dirty="0" smtClean="0"/>
              <a:t>- Mauvaise </a:t>
            </a:r>
            <a:r>
              <a:rPr lang="fr-FR" dirty="0" smtClean="0"/>
              <a:t>vision</a:t>
            </a:r>
          </a:p>
          <a:p>
            <a:r>
              <a:rPr lang="fr-FR" dirty="0" smtClean="0"/>
              <a:t>- Écran</a:t>
            </a:r>
            <a:endParaRPr lang="fr-FR" dirty="0" smtClean="0"/>
          </a:p>
          <a:p>
            <a:r>
              <a:rPr lang="fr-FR" dirty="0" smtClean="0"/>
              <a:t>- Enrouleur </a:t>
            </a:r>
            <a:r>
              <a:rPr lang="fr-FR" dirty="0" smtClean="0"/>
              <a:t>de ceinture gêne</a:t>
            </a:r>
          </a:p>
          <a:p>
            <a:r>
              <a:rPr lang="fr-FR" dirty="0" smtClean="0"/>
              <a:t>- Inclinaison </a:t>
            </a:r>
            <a:r>
              <a:rPr lang="fr-FR" dirty="0" smtClean="0"/>
              <a:t>du mât de levage extrêmement lente</a:t>
            </a:r>
          </a:p>
          <a:p>
            <a:r>
              <a:rPr lang="fr-FR" dirty="0" smtClean="0"/>
              <a:t>- marche </a:t>
            </a:r>
            <a:r>
              <a:rPr lang="fr-FR" dirty="0" smtClean="0"/>
              <a:t>arrière très lente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9812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K:\300_STILL_Unternehmenskommunikation\300_Ordner_00-99\02_Bilder\01_Produkte\01_E-Stapler\RX 20 E3 2017 (Alle Varianten - nicht freigeben)\Freisteller\jpeg\RX-20-20-PL_Heckdiagonale-1_2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786" t="14422" r="23883"/>
          <a:stretch/>
        </p:blipFill>
        <p:spPr bwMode="auto">
          <a:xfrm>
            <a:off x="1983923" y="2309255"/>
            <a:ext cx="2858400" cy="246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K:\300_STILL_Unternehmenskommunikation\300_Ordner_00-99\02_Bilder\01_Produkte\01_E-Stapler\RX 20 E3 2017 (Alle Varianten - nicht freigeben)\Freisteller\jpeg\RX-20-16_Heckdiagonale-1_2017_L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771" r="26559" b="6574"/>
          <a:stretch/>
        </p:blipFill>
        <p:spPr bwMode="auto">
          <a:xfrm>
            <a:off x="157668" y="989955"/>
            <a:ext cx="2362104" cy="279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en-US" dirty="0"/>
              <a:t>STILL RX 20-14C/ RX 20-20PL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r>
              <a:rPr lang="de-DE" dirty="0" smtClean="0"/>
              <a:t>Points phare</a:t>
            </a:r>
            <a:endParaRPr lang="de-DE" dirty="0"/>
          </a:p>
        </p:txBody>
      </p:sp>
      <p:sp>
        <p:nvSpPr>
          <p:cNvPr id="6" name="Freihandform 5"/>
          <p:cNvSpPr/>
          <p:nvPr>
            <p:custDataLst>
              <p:tags r:id="rId2"/>
            </p:custDataLst>
          </p:nvPr>
        </p:nvSpPr>
        <p:spPr bwMode="gray">
          <a:xfrm flipH="1">
            <a:off x="4788290" y="1169975"/>
            <a:ext cx="108066" cy="3564000"/>
          </a:xfrm>
          <a:custGeom>
            <a:avLst/>
            <a:gdLst>
              <a:gd name="connsiteX0" fmla="*/ 0 w 108066"/>
              <a:gd name="connsiteY0" fmla="*/ 0 h 3341716"/>
              <a:gd name="connsiteX1" fmla="*/ 108066 w 108066"/>
              <a:gd name="connsiteY1" fmla="*/ 0 h 3341716"/>
              <a:gd name="connsiteX2" fmla="*/ 108066 w 108066"/>
              <a:gd name="connsiteY2" fmla="*/ 3341716 h 3341716"/>
              <a:gd name="connsiteX3" fmla="*/ 16626 w 108066"/>
              <a:gd name="connsiteY3" fmla="*/ 3341716 h 3341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066" h="3341716">
                <a:moveTo>
                  <a:pt x="0" y="0"/>
                </a:moveTo>
                <a:lnTo>
                  <a:pt x="108066" y="0"/>
                </a:lnTo>
                <a:lnTo>
                  <a:pt x="108066" y="3341716"/>
                </a:lnTo>
                <a:lnTo>
                  <a:pt x="16626" y="3341716"/>
                </a:lnTo>
              </a:path>
            </a:pathLst>
          </a:custGeom>
          <a:noFill/>
          <a:ln w="12700" cmpd="sng">
            <a:solidFill>
              <a:schemeClr val="tx2"/>
            </a:solidFill>
          </a:ln>
        </p:spPr>
        <p:txBody>
          <a:bodyPr wrap="square" lIns="108000" tIns="54000" rIns="108000" bIns="36000" rtlCol="0">
            <a:noAutofit/>
          </a:bodyPr>
          <a:lstStyle/>
          <a:p>
            <a:endParaRPr lang="de-DE" dirty="0"/>
          </a:p>
        </p:txBody>
      </p:sp>
      <p:sp>
        <p:nvSpPr>
          <p:cNvPr id="7" name="Inhaltsplatzhalter 6"/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932436" y="1169975"/>
            <a:ext cx="3564000" cy="35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tabLst>
                <a:tab pos="203597" algn="l"/>
                <a:tab pos="371475" algn="l"/>
                <a:tab pos="560785" algn="l"/>
              </a:tabLst>
              <a:defRPr sz="1600" b="1">
                <a:solidFill>
                  <a:schemeClr val="tx1"/>
                </a:solidFill>
                <a:latin typeface="+mn-lt"/>
                <a:ea typeface="Arial"/>
                <a:cs typeface="+mn-cs"/>
              </a:defRPr>
            </a:lvl1pPr>
            <a:lvl2pPr marL="0" indent="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tx1">
                  <a:lumMod val="50000"/>
                  <a:lumOff val="50000"/>
                </a:schemeClr>
              </a:buClr>
              <a:buFontTx/>
              <a:buNone/>
              <a:tabLst>
                <a:tab pos="203597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2pPr>
            <a:lvl3pPr marL="189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183356" algn="l"/>
                <a:tab pos="371475" algn="l"/>
                <a:tab pos="560785" algn="l"/>
              </a:tabLst>
              <a:defRPr lang="de-DE" sz="1600" dirty="0" smtClean="0">
                <a:solidFill>
                  <a:schemeClr val="tx1"/>
                </a:solidFill>
                <a:latin typeface="+mn-lt"/>
                <a:ea typeface="Arial"/>
              </a:defRPr>
            </a:lvl3pPr>
            <a:lvl4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600" b="0">
                <a:solidFill>
                  <a:schemeClr val="tx1"/>
                </a:solidFill>
                <a:latin typeface="+mn-lt"/>
                <a:ea typeface="Arial"/>
              </a:defRPr>
            </a:lvl4pPr>
            <a:lvl5pPr marL="378000" indent="-189000" algn="l" defTabSz="653654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  <a:ea typeface="Arial"/>
              </a:defRPr>
            </a:lvl5pPr>
            <a:lvl6pPr marL="567000" indent="-189000" algn="l" defTabSz="653654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ts val="400"/>
              </a:spcAft>
              <a:buClr>
                <a:schemeClr val="accent2"/>
              </a:buClr>
              <a:buSzPct val="110000"/>
              <a:buFont typeface="Arial" panose="020B0604020202020204" pitchFamily="34" charset="0"/>
              <a:buChar char="−"/>
              <a:tabLst>
                <a:tab pos="203597" algn="l"/>
                <a:tab pos="371475" algn="l"/>
                <a:tab pos="560785" algn="l"/>
              </a:tabLst>
              <a:defRPr sz="1400">
                <a:solidFill>
                  <a:schemeClr val="tx1"/>
                </a:solidFill>
                <a:latin typeface="+mn-lt"/>
              </a:defRPr>
            </a:lvl6pPr>
            <a:lvl7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tx2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7pPr>
            <a:lvl8pPr marL="540000" indent="-16200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Verdana" panose="020B0604030504040204" pitchFamily="34" charset="0"/>
              <a:buChar char="−"/>
              <a:defRPr sz="1050">
                <a:solidFill>
                  <a:schemeClr val="tx1"/>
                </a:solidFill>
                <a:latin typeface="+mn-lt"/>
              </a:defRPr>
            </a:lvl8pPr>
            <a:lvl9pPr marL="1941910" algn="l" defTabSz="653654" rtl="0" eaLnBrk="0" fontAlgn="base" hangingPunct="0">
              <a:lnSpc>
                <a:spcPts val="1350"/>
              </a:lnSpc>
              <a:spcBef>
                <a:spcPct val="0"/>
              </a:spcBef>
              <a:spcAft>
                <a:spcPct val="55000"/>
              </a:spcAft>
              <a:buSzPct val="80000"/>
              <a:buFont typeface="Verdana" pitchFamily="34" charset="0"/>
              <a:defRPr sz="1125">
                <a:solidFill>
                  <a:schemeClr val="tx1"/>
                </a:solidFill>
                <a:latin typeface="+mn-lt"/>
              </a:defRPr>
            </a:lvl9pPr>
          </a:lstStyle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/>
              <a:t>grande performance de manipulation : </a:t>
            </a:r>
            <a:r>
              <a:rPr lang="de-DE" sz="1400" kern="0" dirty="0">
                <a:solidFill>
                  <a:srgbClr val="FF0000"/>
                </a:solidFill>
              </a:rPr>
              <a:t>cinq programmes de conduite</a:t>
            </a:r>
            <a:r>
              <a:rPr lang="de-DE" sz="1400" kern="0" dirty="0"/>
              <a:t>, forte accélération, grande vitesse de levée, mode Sprint</a:t>
            </a:r>
          </a:p>
          <a:p>
            <a:pPr marL="216000" lvl="1" indent="-216000">
              <a:spcBef>
                <a:spcPts val="40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−"/>
            </a:pPr>
            <a:r>
              <a:rPr lang="de-DE" sz="1400" kern="0" dirty="0" err="1" smtClean="0">
                <a:solidFill>
                  <a:srgbClr val="FF0000"/>
                </a:solidFill>
              </a:rPr>
              <a:t>Visibilité</a:t>
            </a:r>
            <a:r>
              <a:rPr lang="de-DE" sz="1400" kern="0" dirty="0" smtClean="0">
                <a:solidFill>
                  <a:srgbClr val="FF0000"/>
                </a:solidFill>
              </a:rPr>
              <a:t> </a:t>
            </a:r>
            <a:r>
              <a:rPr lang="de-DE" sz="1400" kern="0" dirty="0">
                <a:solidFill>
                  <a:srgbClr val="FF0000"/>
                </a:solidFill>
              </a:rPr>
              <a:t>panoramique parfaite </a:t>
            </a:r>
            <a:r>
              <a:rPr lang="de-DE" sz="1400" kern="0" dirty="0"/>
              <a:t>et excellent champ de vision</a:t>
            </a:r>
          </a:p>
          <a:p>
            <a:pPr lvl="1">
              <a:spcBef>
                <a:spcPts val="400"/>
              </a:spcBef>
              <a:spcAft>
                <a:spcPts val="0"/>
              </a:spcAft>
              <a:buSzPct val="110000"/>
            </a:pPr>
            <a:endParaRPr lang="de-DE" sz="1400" kern="0" dirty="0"/>
          </a:p>
        </p:txBody>
      </p:sp>
    </p:spTree>
    <p:extLst>
      <p:ext uri="{BB962C8B-B14F-4D97-AF65-F5344CB8AC3E}">
        <p14:creationId xmlns:p14="http://schemas.microsoft.com/office/powerpoint/2010/main" xmlns="" val="224939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err="1"/>
              <a:t>Hyster J 1.60 XNT</a:t>
            </a:r>
            <a:r>
              <a:rPr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/>
          </p:nvPr>
        </p:nvSpPr>
        <p:spPr bwMode="gray"/>
        <p:txBody>
          <a:bodyPr/>
          <a:lstStyle/>
          <a:p>
            <a:endParaRPr lang="en-GB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Inconvénient</a:t>
            </a:r>
            <a:endParaRPr lang="de-DE" dirty="0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Ergonomie</a:t>
            </a:r>
          </a:p>
        </p:txBody>
      </p:sp>
      <p:sp>
        <p:nvSpPr>
          <p:cNvPr id="96" name="Textplatzhalter 95"/>
          <p:cNvSpPr>
            <a:spLocks noGrp="1"/>
          </p:cNvSpPr>
          <p:nvPr>
            <p:ph type="body" sz="quarter" idx="24"/>
            <p:custDataLst>
              <p:tags r:id="rId4"/>
            </p:custDataLst>
          </p:nvPr>
        </p:nvSpPr>
        <p:spPr bwMode="gray"/>
        <p:txBody>
          <a:bodyPr/>
          <a:lstStyle/>
          <a:p>
            <a:pPr lvl="1"/>
            <a:r>
              <a:rPr lang="de-DE" dirty="0" smtClean="0"/>
              <a:t>Peu d'espace entre le capot batterie et la pédale</a:t>
            </a:r>
          </a:p>
          <a:p>
            <a:pPr lvl="1"/>
            <a:r>
              <a:rPr lang="de-DE" dirty="0" err="1" smtClean="0"/>
              <a:t>Accès</a:t>
            </a:r>
            <a:r>
              <a:rPr lang="de-DE" dirty="0" smtClean="0"/>
              <a:t> </a:t>
            </a:r>
            <a:r>
              <a:rPr lang="de-DE" dirty="0" smtClean="0"/>
              <a:t>étroit</a:t>
            </a:r>
          </a:p>
          <a:p>
            <a:pPr lvl="1"/>
            <a:r>
              <a:rPr lang="de-DE" dirty="0" smtClean="0"/>
              <a:t>Très grand volant</a:t>
            </a:r>
          </a:p>
          <a:p>
            <a:pPr marL="0" lvl="1" indent="0">
              <a:buNone/>
            </a:pPr>
            <a:endParaRPr lang="de-DE" dirty="0"/>
          </a:p>
        </p:txBody>
      </p:sp>
      <p:cxnSp>
        <p:nvCxnSpPr>
          <p:cNvPr id="3" name="Gerade Verbindung 2"/>
          <p:cNvCxnSpPr/>
          <p:nvPr/>
        </p:nvCxnSpPr>
        <p:spPr bwMode="gray">
          <a:xfrm>
            <a:off x="7452468" y="1600793"/>
            <a:ext cx="0" cy="151200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2" descr="K:\300_STILL_Unternehmenskommunikation\100_Allgemein\Gateway Deutsch\Produktreihen STILL\E-Stapler\RX 20\Wettbewerb\RX 20 Wettbewerbsbilder vom Kickoff\DSC_2466.JPG"/>
          <p:cNvPicPr>
            <a:picLocks noGrp="1" noChangeAspect="1" noChangeArrowheads="1"/>
          </p:cNvPicPr>
          <p:nvPr>
            <p:ph type="pic" sz="quarter" idx="22"/>
          </p:nvPr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148" b="7148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299" b="929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Gruppierung 71"/>
          <p:cNvGrpSpPr>
            <a:grpSpLocks noGrp="1" noChangeAspect="1"/>
          </p:cNvGrpSpPr>
          <p:nvPr>
            <p:ph type="body" sz="quarter" idx="20"/>
            <p:custDataLst>
              <p:tags r:id="rId5"/>
            </p:custDataLst>
          </p:nvPr>
        </p:nvGrpSpPr>
        <p:grpSpPr bwMode="gray">
          <a:xfrm>
            <a:off x="2500298" y="3288511"/>
            <a:ext cx="1000131" cy="345878"/>
            <a:chOff x="7704000" y="453600"/>
            <a:chExt cx="1083922" cy="324695"/>
          </a:xfrm>
        </p:grpSpPr>
        <p:sp>
          <p:nvSpPr>
            <p:cNvPr id="29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0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1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2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3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428596" y="3732491"/>
            <a:ext cx="55007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de-DE" sz="1200" b="1" dirty="0" smtClean="0"/>
              <a:t> </a:t>
            </a:r>
            <a:r>
              <a:rPr lang="de-DE" sz="1200" b="1" dirty="0" err="1" smtClean="0"/>
              <a:t>Espace</a:t>
            </a:r>
            <a:r>
              <a:rPr lang="de-DE" sz="1200" b="1" dirty="0" smtClean="0"/>
              <a:t> </a:t>
            </a:r>
            <a:r>
              <a:rPr lang="de-DE" sz="1200" b="1" dirty="0" err="1" smtClean="0"/>
              <a:t>pour</a:t>
            </a:r>
            <a:r>
              <a:rPr lang="de-DE" sz="1200" b="1" dirty="0" smtClean="0"/>
              <a:t> les </a:t>
            </a:r>
            <a:r>
              <a:rPr lang="de-DE" sz="1200" b="1" dirty="0" err="1" smtClean="0"/>
              <a:t>pieds</a:t>
            </a:r>
            <a:r>
              <a:rPr lang="de-DE" sz="1200" b="1" dirty="0" smtClean="0"/>
              <a:t> plus large</a:t>
            </a:r>
          </a:p>
          <a:p>
            <a:pPr>
              <a:buFontTx/>
              <a:buChar char="-"/>
            </a:pPr>
            <a:endParaRPr lang="de-DE" sz="1200" b="1" dirty="0" smtClean="0"/>
          </a:p>
          <a:p>
            <a:r>
              <a:rPr lang="de-DE" sz="1200" dirty="0" smtClean="0"/>
              <a:t>Cela </a:t>
            </a:r>
            <a:r>
              <a:rPr lang="de-DE" sz="1200" dirty="0" err="1" smtClean="0"/>
              <a:t>permet</a:t>
            </a:r>
            <a:r>
              <a:rPr lang="de-DE" sz="1200" dirty="0" smtClean="0"/>
              <a:t> au </a:t>
            </a:r>
            <a:r>
              <a:rPr lang="de-DE" sz="1200" dirty="0" err="1" smtClean="0"/>
              <a:t>conducteur</a:t>
            </a:r>
            <a:r>
              <a:rPr lang="de-DE" sz="1200" dirty="0" smtClean="0"/>
              <a:t> </a:t>
            </a:r>
            <a:r>
              <a:rPr lang="de-DE" sz="1200" dirty="0" err="1" smtClean="0"/>
              <a:t>d'avoir</a:t>
            </a:r>
            <a:r>
              <a:rPr lang="de-DE" sz="1200" dirty="0" smtClean="0"/>
              <a:t> </a:t>
            </a:r>
            <a:r>
              <a:rPr lang="de-DE" sz="1200" dirty="0" err="1" smtClean="0"/>
              <a:t>une</a:t>
            </a:r>
            <a:r>
              <a:rPr lang="de-DE" sz="1200" dirty="0" smtClean="0"/>
              <a:t> </a:t>
            </a:r>
            <a:r>
              <a:rPr lang="de-DE" sz="1200" dirty="0" err="1" smtClean="0"/>
              <a:t>position</a:t>
            </a:r>
            <a:r>
              <a:rPr lang="de-DE" sz="1200" dirty="0" smtClean="0"/>
              <a:t> des </a:t>
            </a:r>
            <a:r>
              <a:rPr lang="de-DE" sz="1200" dirty="0" err="1" smtClean="0"/>
              <a:t>jambes</a:t>
            </a:r>
            <a:r>
              <a:rPr lang="de-DE" sz="1200" dirty="0" smtClean="0"/>
              <a:t> </a:t>
            </a:r>
            <a:r>
              <a:rPr lang="de-DE" sz="1200" dirty="0" err="1" smtClean="0"/>
              <a:t>qui</a:t>
            </a:r>
            <a:r>
              <a:rPr lang="de-DE" sz="1200" dirty="0" smtClean="0"/>
              <a:t> ne </a:t>
            </a:r>
            <a:r>
              <a:rPr lang="de-DE" sz="1200" dirty="0" err="1" smtClean="0"/>
              <a:t>provoque</a:t>
            </a:r>
            <a:r>
              <a:rPr lang="de-DE" sz="1200" dirty="0" smtClean="0"/>
              <a:t> </a:t>
            </a:r>
            <a:r>
              <a:rPr lang="de-DE" sz="1200" dirty="0" err="1" smtClean="0"/>
              <a:t>pas</a:t>
            </a:r>
            <a:r>
              <a:rPr lang="de-DE" sz="1200" dirty="0" smtClean="0"/>
              <a:t> de </a:t>
            </a:r>
            <a:r>
              <a:rPr lang="de-DE" sz="1200" dirty="0" err="1" smtClean="0"/>
              <a:t>fatigue</a:t>
            </a:r>
            <a:r>
              <a:rPr lang="de-DE" sz="1200" dirty="0" smtClean="0"/>
              <a:t> </a:t>
            </a:r>
          </a:p>
          <a:p>
            <a:r>
              <a:rPr lang="de-DE" sz="1200" dirty="0" smtClean="0"/>
              <a:t>et de </a:t>
            </a:r>
            <a:r>
              <a:rPr lang="de-DE" sz="1200" dirty="0" err="1" smtClean="0"/>
              <a:t>disposer</a:t>
            </a:r>
            <a:r>
              <a:rPr lang="de-DE" sz="1200" dirty="0" smtClean="0"/>
              <a:t> </a:t>
            </a:r>
            <a:r>
              <a:rPr lang="de-DE" sz="1200" dirty="0" err="1" smtClean="0"/>
              <a:t>d'une</a:t>
            </a:r>
            <a:r>
              <a:rPr lang="de-DE" sz="1200" dirty="0" smtClean="0"/>
              <a:t> </a:t>
            </a:r>
            <a:r>
              <a:rPr lang="de-DE" sz="1200" dirty="0" err="1" smtClean="0"/>
              <a:t>liberté</a:t>
            </a:r>
            <a:r>
              <a:rPr lang="de-DE" sz="1200" dirty="0" smtClean="0"/>
              <a:t> de </a:t>
            </a:r>
            <a:r>
              <a:rPr lang="de-DE" sz="1200" dirty="0" err="1" smtClean="0"/>
              <a:t>mouvement</a:t>
            </a:r>
            <a:r>
              <a:rPr lang="de-DE" sz="1200" dirty="0" smtClean="0"/>
              <a:t> maximale, </a:t>
            </a:r>
            <a:r>
              <a:rPr lang="de-DE" sz="1200" dirty="0" err="1" smtClean="0"/>
              <a:t>même</a:t>
            </a:r>
            <a:r>
              <a:rPr lang="de-DE" sz="1200" dirty="0" smtClean="0"/>
              <a:t> </a:t>
            </a:r>
            <a:r>
              <a:rPr lang="de-DE" sz="1200" dirty="0" err="1" smtClean="0"/>
              <a:t>avec</a:t>
            </a:r>
            <a:r>
              <a:rPr lang="de-DE" sz="1200" dirty="0" smtClean="0"/>
              <a:t> des </a:t>
            </a:r>
            <a:r>
              <a:rPr lang="de-DE" sz="1200" dirty="0" err="1" smtClean="0"/>
              <a:t>chaussure</a:t>
            </a:r>
            <a:r>
              <a:rPr lang="de-DE" sz="1200" dirty="0" smtClean="0"/>
              <a:t> de </a:t>
            </a:r>
            <a:r>
              <a:rPr lang="de-DE" sz="1200" dirty="0" err="1" smtClean="0"/>
              <a:t>sécurité</a:t>
            </a:r>
            <a:r>
              <a:rPr lang="de-DE" sz="1200" dirty="0" smtClean="0"/>
              <a:t> de </a:t>
            </a:r>
            <a:r>
              <a:rPr lang="de-DE" sz="1200" dirty="0" err="1" smtClean="0"/>
              <a:t>taille</a:t>
            </a:r>
            <a:r>
              <a:rPr lang="de-DE" sz="1200" dirty="0" smtClean="0"/>
              <a:t> 50</a:t>
            </a:r>
            <a:r>
              <a:rPr lang="de-DE" sz="1400" dirty="0" smtClean="0"/>
              <a:t>.</a:t>
            </a:r>
            <a:endParaRPr lang="de-DE" sz="1400" dirty="0" smtClean="0"/>
          </a:p>
        </p:txBody>
      </p:sp>
    </p:spTree>
    <p:extLst>
      <p:ext uri="{BB962C8B-B14F-4D97-AF65-F5344CB8AC3E}">
        <p14:creationId xmlns:p14="http://schemas.microsoft.com/office/powerpoint/2010/main" xmlns="" val="1247809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Hyster</a:t>
            </a:r>
            <a:r>
              <a:rPr lang="de-DE" dirty="0" smtClean="0"/>
              <a:t> </a:t>
            </a:r>
            <a:r>
              <a:rPr lang="de-DE" dirty="0"/>
              <a:t>J 1.60 XNT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Parles-en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err="1" smtClean="0"/>
              <a:t>Espace</a:t>
            </a:r>
            <a:r>
              <a:rPr lang="de-DE" dirty="0" smtClean="0"/>
              <a:t> </a:t>
            </a:r>
            <a:r>
              <a:rPr lang="de-DE" dirty="0"/>
              <a:t>pour les pieds</a:t>
            </a:r>
          </a:p>
          <a:p>
            <a:r>
              <a:rPr lang="de-DE" dirty="0"/>
              <a:t>Espace intérieur (ergonomie, qualité)</a:t>
            </a:r>
          </a:p>
          <a:p>
            <a:r>
              <a:rPr lang="de-DE" dirty="0"/>
              <a:t>Confort de conduite sans saccades, vitesse maximale, faibles vibrations humaines, conduite agréable sur sol irrégulier</a:t>
            </a:r>
          </a:p>
          <a:p>
            <a:r>
              <a:rPr lang="de-DE" dirty="0"/>
              <a:t>Faibles bruits de conduite et pas de bruit de ventilateur</a:t>
            </a:r>
          </a:p>
          <a:p>
            <a:r>
              <a:rPr lang="de-DE" dirty="0" err="1" smtClean="0"/>
              <a:t>Phares</a:t>
            </a:r>
            <a:r>
              <a:rPr lang="de-DE" dirty="0" smtClean="0"/>
              <a:t> </a:t>
            </a:r>
            <a:r>
              <a:rPr lang="de-DE" dirty="0"/>
              <a:t>dépassent du contour du véhicule</a:t>
            </a:r>
          </a:p>
          <a:p>
            <a:r>
              <a:rPr lang="de-DE" dirty="0"/>
              <a:t>Design</a:t>
            </a:r>
          </a:p>
          <a:p>
            <a:r>
              <a:rPr lang="de-DE" dirty="0"/>
              <a:t>Changement latéral de la batterie plus simple, rapide et sûr</a:t>
            </a:r>
            <a:r>
              <a:rPr/>
              <a:t> </a:t>
            </a:r>
          </a:p>
          <a:p>
            <a:r>
              <a:rPr lang="de-DE" dirty="0"/>
              <a:t>mode Sprint</a:t>
            </a:r>
          </a:p>
          <a:p>
            <a:r>
              <a:rPr lang="de-DE" dirty="0"/>
              <a:t>Consommation d'énergie, Blue-Q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7"/>
            <p:custDataLst>
              <p:tags r:id="rId4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Sois préparé</a:t>
            </a:r>
            <a:endParaRPr lang="de-DE" dirty="0"/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8"/>
            <p:custDataLst>
              <p:tags r:id="rId5"/>
            </p:custDataLst>
          </p:nvPr>
        </p:nvSpPr>
        <p:spPr bwMode="gray"/>
        <p:txBody>
          <a:bodyPr/>
          <a:lstStyle/>
          <a:p>
            <a:r>
              <a:rPr lang="de-DE" dirty="0"/>
              <a:t>Montée et descente des deux côtés</a:t>
            </a:r>
          </a:p>
          <a:p>
            <a:r>
              <a:rPr lang="de-DE" dirty="0"/>
              <a:t>Colonne de direction réglable en hauteur</a:t>
            </a:r>
          </a:p>
          <a:p>
            <a:r>
              <a:rPr lang="de-DE" dirty="0"/>
              <a:t>Fonction mémoire de la colonne de direction</a:t>
            </a:r>
          </a:p>
          <a:p>
            <a:r>
              <a:rPr lang="de-DE" dirty="0" smtClean="0"/>
              <a:t>Grande </a:t>
            </a:r>
            <a:r>
              <a:rPr lang="de-DE" dirty="0"/>
              <a:t>Batterie 750 Ah</a:t>
            </a:r>
          </a:p>
          <a:p>
            <a:r>
              <a:rPr lang="de-DE" dirty="0"/>
              <a:t>Prix</a:t>
            </a:r>
          </a:p>
          <a:p>
            <a:r>
              <a:rPr lang="de-DE" dirty="0"/>
              <a:t>Accès bas</a:t>
            </a:r>
            <a:r>
              <a:rPr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093780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dirty="0" err="1" smtClean="0"/>
              <a:t>Hyster</a:t>
            </a:r>
            <a:r>
              <a:rPr lang="de-DE" dirty="0" smtClean="0"/>
              <a:t> </a:t>
            </a:r>
            <a:r>
              <a:rPr lang="de-DE" dirty="0"/>
              <a:t>J 1.60 XNT </a:t>
            </a:r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Parles-en</a:t>
            </a:r>
            <a:endParaRPr lang="de-DE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6"/>
            <p:custDataLst>
              <p:tags r:id="rId3"/>
            </p:custDataLst>
          </p:nvPr>
        </p:nvSpPr>
        <p:spPr bwMode="gray"/>
        <p:txBody>
          <a:bodyPr/>
          <a:lstStyle/>
          <a:p>
            <a:r>
              <a:rPr lang="de-DE" dirty="0" smtClean="0"/>
              <a:t>Consommation d'énergie, Blue-Q</a:t>
            </a:r>
          </a:p>
          <a:p>
            <a:r>
              <a:rPr lang="de-DE" dirty="0"/>
              <a:t>Stabilité</a:t>
            </a:r>
          </a:p>
          <a:p>
            <a:r>
              <a:rPr lang="de-DE" dirty="0" smtClean="0"/>
              <a:t>Unité d'affichage et de commande</a:t>
            </a:r>
            <a:endParaRPr lang="de-DE" dirty="0"/>
          </a:p>
          <a:p>
            <a:r>
              <a:rPr lang="de-DE" dirty="0"/>
              <a:t>Frein</a:t>
            </a:r>
          </a:p>
          <a:p>
            <a:r>
              <a:rPr lang="de-DE" dirty="0"/>
              <a:t>Espace pour les pieds</a:t>
            </a:r>
          </a:p>
          <a:p>
            <a:r>
              <a:rPr lang="de-DE" dirty="0" smtClean="0"/>
              <a:t>Variante </a:t>
            </a:r>
            <a:r>
              <a:rPr lang="de-DE" dirty="0" smtClean="0"/>
              <a:t>: commande hydraulique</a:t>
            </a:r>
            <a:endParaRPr lang="de-DE" dirty="0"/>
          </a:p>
          <a:p>
            <a:r>
              <a:rPr lang="de-DE" dirty="0" smtClean="0"/>
              <a:t>Vue traversante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30782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                                         STILL POINTS FORT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14282" y="931057"/>
            <a:ext cx="384432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de-DE" dirty="0" smtClean="0"/>
              <a:t>1/ </a:t>
            </a:r>
            <a:r>
              <a:rPr lang="de-DE" sz="1800" dirty="0" err="1" smtClean="0"/>
              <a:t>Concept</a:t>
            </a:r>
            <a:r>
              <a:rPr lang="de-DE" sz="1800" dirty="0" smtClean="0"/>
              <a:t> </a:t>
            </a:r>
            <a:r>
              <a:rPr lang="de-DE" sz="1800" dirty="0" err="1" smtClean="0"/>
              <a:t>d'entraînement</a:t>
            </a:r>
            <a:r>
              <a:rPr lang="de-DE" sz="1800" dirty="0" smtClean="0"/>
              <a:t> - </a:t>
            </a:r>
            <a:r>
              <a:rPr lang="de-DE" sz="1800" dirty="0" err="1" smtClean="0"/>
              <a:t>fonction</a:t>
            </a:r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357158" y="1359685"/>
            <a:ext cx="4572000" cy="309828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dirty="0" smtClean="0"/>
              <a:t>- Entraînement </a:t>
            </a:r>
            <a:r>
              <a:rPr lang="fr-FR" sz="1400" dirty="0" smtClean="0"/>
              <a:t>électrique par batterie : La tension continue de la batterie est transformée en tension alternative à 3 phases (courant triphasé) par des convertisseurs.</a:t>
            </a:r>
          </a:p>
          <a:p>
            <a:pPr>
              <a:spcAft>
                <a:spcPts val="800"/>
              </a:spcAft>
            </a:pPr>
            <a:r>
              <a:rPr lang="fr-FR" sz="1400" dirty="0" smtClean="0"/>
              <a:t>L'énergie électrique du « courant triphasé » est utilisée pour entraîner les moteurs de traction. Ceux-ci transmettent l'effort aux roues motrices.</a:t>
            </a:r>
          </a:p>
          <a:p>
            <a:pPr>
              <a:spcAft>
                <a:spcPts val="800"/>
              </a:spcAft>
            </a:pPr>
            <a:r>
              <a:rPr lang="fr-FR" altLang="en-US" sz="1400" dirty="0" smtClean="0"/>
              <a:t>- </a:t>
            </a:r>
            <a:r>
              <a:rPr lang="fr-FR" altLang="en-US" sz="1400" b="1" dirty="0" smtClean="0"/>
              <a:t>Composants </a:t>
            </a:r>
            <a:r>
              <a:rPr lang="fr-FR" altLang="en-US" sz="1400" b="1" dirty="0" smtClean="0"/>
              <a:t>de traction triphasée encapsulés exigeant peu d'entretien</a:t>
            </a:r>
            <a:r>
              <a:rPr lang="fr-FR" sz="1400" b="1" dirty="0" smtClean="0"/>
              <a:t> 	    (CA - courant alternatif) </a:t>
            </a:r>
            <a:r>
              <a:rPr lang="fr-FR" sz="1400" dirty="0" smtClean="0"/>
              <a:t>: </a:t>
            </a:r>
            <a:endParaRPr lang="fr-FR" altLang="en-US" sz="1400" dirty="0" smtClean="0"/>
          </a:p>
          <a:p>
            <a:pPr>
              <a:spcAft>
                <a:spcPts val="800"/>
              </a:spcAft>
            </a:pPr>
            <a:r>
              <a:rPr lang="fr-FR" altLang="en-US" sz="1400" dirty="0" smtClean="0"/>
              <a:t>Disponibilité et fiabilité élevées même dans des conditions ambiantes extrêmes, résistance à la poussière, à la saleté et à l'eau</a:t>
            </a:r>
          </a:p>
        </p:txBody>
      </p:sp>
      <p:pic>
        <p:nvPicPr>
          <p:cNvPr id="10" name="Picture 4" descr="K:\300_STILL_Unternehmenskommunikation\300_Ordner_00-99\02_Bilder\01_Produkte\01_E-Stapler\RX 20 E3 2017 (Alle Varianten - nicht freigeben)\Jpg Wrusch\RX-20_Mastdetail_Vorderachse_2017_Blick von vorn auf Vorderachse DrHubgerüs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-1274"/>
          <a:stretch/>
        </p:blipFill>
        <p:spPr bwMode="auto">
          <a:xfrm>
            <a:off x="4786314" y="1502561"/>
            <a:ext cx="4181315" cy="2864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000" y="457200"/>
            <a:ext cx="6840000" cy="252000"/>
          </a:xfrm>
        </p:spPr>
        <p:txBody>
          <a:bodyPr/>
          <a:lstStyle/>
          <a:p>
            <a:r>
              <a:rPr lang="fr-FR" dirty="0" smtClean="0"/>
              <a:t>                                           STILL POINTS FORT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14282" y="931058"/>
            <a:ext cx="4929222" cy="7078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de-DE" sz="2000" dirty="0" smtClean="0">
                <a:latin typeface="Verdana" pitchFamily="34" charset="0"/>
                <a:ea typeface="Verdana" pitchFamily="34" charset="0"/>
              </a:rPr>
              <a:t>          2/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</a:rPr>
              <a:t>Mât</a:t>
            </a:r>
            <a:r>
              <a:rPr lang="en-US" sz="2000" dirty="0" smtClean="0">
                <a:latin typeface="Verdana" pitchFamily="34" charset="0"/>
                <a:ea typeface="Verdana" pitchFamily="34" charset="0"/>
              </a:rPr>
              <a:t>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</a:rPr>
              <a:t>élévateur</a:t>
            </a:r>
            <a:endParaRPr lang="en-US" sz="2000" dirty="0" smtClean="0">
              <a:latin typeface="Verdana" pitchFamily="34" charset="0"/>
              <a:ea typeface="Verdana" pitchFamily="34" charset="0"/>
            </a:endParaRPr>
          </a:p>
          <a:p>
            <a:endParaRPr lang="de-DE" sz="2000" dirty="0"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7452" y="304166"/>
            <a:ext cx="5003305" cy="4198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4282" y="1788313"/>
            <a:ext cx="457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 dirty="0" err="1" smtClean="0"/>
              <a:t>Profilé</a:t>
            </a:r>
            <a:r>
              <a:rPr lang="de-DE" sz="1600" b="1" dirty="0" smtClean="0"/>
              <a:t> de </a:t>
            </a:r>
            <a:r>
              <a:rPr lang="de-DE" sz="1600" b="1" dirty="0" err="1" smtClean="0"/>
              <a:t>mât</a:t>
            </a:r>
            <a:r>
              <a:rPr lang="de-DE" sz="1600" b="1" dirty="0" smtClean="0"/>
              <a:t> à </a:t>
            </a:r>
            <a:r>
              <a:rPr lang="de-DE" sz="1600" b="1" dirty="0" err="1" smtClean="0"/>
              <a:t>visibilité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optimisée</a:t>
            </a:r>
            <a:endParaRPr lang="de-DE" sz="1600" b="1" dirty="0" smtClean="0"/>
          </a:p>
          <a:p>
            <a:endParaRPr lang="de-DE" sz="1600" b="1" dirty="0" smtClean="0"/>
          </a:p>
          <a:p>
            <a:r>
              <a:rPr lang="de-DE" sz="1600" dirty="0" smtClean="0"/>
              <a:t>Les </a:t>
            </a:r>
            <a:r>
              <a:rPr lang="de-DE" sz="1600" dirty="0" err="1" smtClean="0"/>
              <a:t>profilés</a:t>
            </a:r>
            <a:r>
              <a:rPr lang="de-DE" sz="1600" dirty="0" smtClean="0"/>
              <a:t> de </a:t>
            </a:r>
            <a:r>
              <a:rPr lang="de-DE" sz="1600" dirty="0" err="1" smtClean="0"/>
              <a:t>mât</a:t>
            </a:r>
            <a:r>
              <a:rPr lang="de-DE" sz="1600" dirty="0" smtClean="0"/>
              <a:t> </a:t>
            </a:r>
            <a:r>
              <a:rPr lang="de-DE" sz="1600" dirty="0" err="1" smtClean="0"/>
              <a:t>résistant</a:t>
            </a:r>
            <a:r>
              <a:rPr lang="de-DE" sz="1600" dirty="0" smtClean="0"/>
              <a:t> à la </a:t>
            </a:r>
            <a:r>
              <a:rPr lang="de-DE" sz="1600" dirty="0" err="1" smtClean="0"/>
              <a:t>flexion</a:t>
            </a:r>
            <a:r>
              <a:rPr lang="de-DE" sz="1600" dirty="0" smtClean="0"/>
              <a:t> et à la </a:t>
            </a:r>
            <a:r>
              <a:rPr lang="de-DE" sz="1600" dirty="0" err="1" smtClean="0"/>
              <a:t>torsion</a:t>
            </a:r>
            <a:r>
              <a:rPr lang="de-DE" sz="1600" dirty="0" smtClean="0"/>
              <a:t> </a:t>
            </a:r>
            <a:r>
              <a:rPr lang="de-DE" sz="1600" dirty="0" err="1" smtClean="0"/>
              <a:t>garantissent</a:t>
            </a:r>
            <a:r>
              <a:rPr lang="de-DE" sz="1600" dirty="0" smtClean="0"/>
              <a:t> </a:t>
            </a:r>
            <a:r>
              <a:rPr lang="de-DE" sz="1600" dirty="0" err="1" smtClean="0"/>
              <a:t>une</a:t>
            </a:r>
            <a:r>
              <a:rPr lang="de-DE" sz="1600" dirty="0" smtClean="0"/>
              <a:t> </a:t>
            </a:r>
            <a:r>
              <a:rPr lang="de-DE" sz="1600" dirty="0" err="1" smtClean="0"/>
              <a:t>grande</a:t>
            </a:r>
            <a:r>
              <a:rPr lang="de-DE" sz="1600" dirty="0" smtClean="0"/>
              <a:t> </a:t>
            </a:r>
            <a:r>
              <a:rPr lang="de-DE" sz="1600" dirty="0" err="1" smtClean="0"/>
              <a:t>sécurité</a:t>
            </a:r>
            <a:r>
              <a:rPr lang="de-DE" sz="1600" dirty="0" smtClean="0"/>
              <a:t> </a:t>
            </a:r>
            <a:r>
              <a:rPr lang="de-DE" sz="1600" dirty="0" err="1" smtClean="0"/>
              <a:t>même</a:t>
            </a:r>
            <a:r>
              <a:rPr lang="de-DE" sz="1600" dirty="0" smtClean="0"/>
              <a:t> </a:t>
            </a:r>
            <a:r>
              <a:rPr lang="de-DE" sz="1600" dirty="0" err="1" smtClean="0"/>
              <a:t>pour</a:t>
            </a:r>
            <a:r>
              <a:rPr lang="de-DE" sz="1600" dirty="0" smtClean="0"/>
              <a:t> la </a:t>
            </a:r>
            <a:r>
              <a:rPr lang="de-DE" sz="1600" dirty="0" err="1" smtClean="0"/>
              <a:t>manutention</a:t>
            </a:r>
            <a:r>
              <a:rPr lang="de-DE" sz="1600" dirty="0" smtClean="0"/>
              <a:t> de </a:t>
            </a:r>
            <a:r>
              <a:rPr lang="de-DE" sz="1600" dirty="0" err="1" smtClean="0"/>
              <a:t>charges</a:t>
            </a:r>
            <a:r>
              <a:rPr lang="de-DE" sz="1600" dirty="0" smtClean="0"/>
              <a:t> </a:t>
            </a:r>
            <a:r>
              <a:rPr lang="de-DE" sz="1600" dirty="0" err="1" smtClean="0"/>
              <a:t>lourdes</a:t>
            </a:r>
            <a:r>
              <a:rPr lang="de-DE" sz="1600" dirty="0" smtClean="0"/>
              <a:t>.</a:t>
            </a:r>
          </a:p>
          <a:p>
            <a:endParaRPr lang="de-DE" sz="1600" dirty="0" smtClean="0"/>
          </a:p>
          <a:p>
            <a:r>
              <a:rPr lang="de-DE" sz="1600" dirty="0" smtClean="0"/>
              <a:t>La </a:t>
            </a:r>
            <a:r>
              <a:rPr lang="de-DE" sz="1600" dirty="0" err="1" smtClean="0"/>
              <a:t>sécurité</a:t>
            </a:r>
            <a:r>
              <a:rPr lang="de-DE" sz="1600" dirty="0" smtClean="0"/>
              <a:t> </a:t>
            </a:r>
            <a:r>
              <a:rPr lang="de-DE" sz="1600" dirty="0" err="1" smtClean="0"/>
              <a:t>dans</a:t>
            </a:r>
            <a:r>
              <a:rPr lang="de-DE" sz="1600" dirty="0" smtClean="0"/>
              <a:t> </a:t>
            </a:r>
            <a:r>
              <a:rPr lang="de-DE" sz="1600" dirty="0" err="1" smtClean="0"/>
              <a:t>l'entrepôt</a:t>
            </a:r>
            <a:r>
              <a:rPr lang="de-DE" sz="1600" dirty="0" smtClean="0"/>
              <a:t>, la </a:t>
            </a:r>
            <a:r>
              <a:rPr lang="de-DE" sz="1600" dirty="0" err="1" smtClean="0"/>
              <a:t>performance</a:t>
            </a:r>
            <a:r>
              <a:rPr lang="de-DE" sz="1600" dirty="0" smtClean="0"/>
              <a:t> de </a:t>
            </a:r>
            <a:r>
              <a:rPr lang="de-DE" sz="1600" dirty="0" err="1" smtClean="0"/>
              <a:t>manipulation</a:t>
            </a:r>
            <a:r>
              <a:rPr lang="de-DE" sz="1600" dirty="0" smtClean="0"/>
              <a:t> et la </a:t>
            </a:r>
            <a:r>
              <a:rPr lang="de-DE" sz="1600" dirty="0" err="1" smtClean="0"/>
              <a:t>capacité</a:t>
            </a:r>
            <a:r>
              <a:rPr lang="de-DE" sz="1600" dirty="0" smtClean="0"/>
              <a:t> </a:t>
            </a:r>
            <a:r>
              <a:rPr lang="de-DE" sz="1600" dirty="0" err="1" smtClean="0"/>
              <a:t>résiduelle</a:t>
            </a:r>
            <a:r>
              <a:rPr lang="de-DE" sz="1600" dirty="0" smtClean="0"/>
              <a:t> </a:t>
            </a:r>
            <a:r>
              <a:rPr lang="de-DE" sz="1600" dirty="0" err="1" smtClean="0"/>
              <a:t>augmentent</a:t>
            </a:r>
            <a:r>
              <a:rPr lang="de-DE" sz="1600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STILL </a:t>
            </a:r>
            <a:r>
              <a:rPr lang="fr-FR" dirty="0" smtClean="0"/>
              <a:t>POINTS FORT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                                            3/ Translateur Intégré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7" name="Picture 2" descr="K:\300_STILL_Unternehmenskommunikation\300_Ordner_00-99\02_Bilder\01_Produkte\01_E-Stapler\RX 20 E3 2017 (Alle Varianten - nicht freigeben)\Details\JPG\RX-20_Mastquerverschub_2017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1906" r="11906"/>
          <a:stretch>
            <a:fillRect/>
          </a:stretch>
        </p:blipFill>
        <p:spPr bwMode="auto">
          <a:xfrm>
            <a:off x="4857752" y="1145371"/>
            <a:ext cx="4068763" cy="356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0034" y="1359685"/>
            <a:ext cx="3794876" cy="269971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r>
              <a:rPr lang="fr-FR" sz="1400" dirty="0" smtClean="0"/>
              <a:t>Augmente la capacité résiduelle d’environ 10%</a:t>
            </a:r>
            <a:endParaRPr lang="fr-FR" sz="1400" b="0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145239"/>
            <a:ext cx="6840000" cy="252000"/>
          </a:xfrm>
        </p:spPr>
        <p:txBody>
          <a:bodyPr/>
          <a:lstStyle/>
          <a:p>
            <a:r>
              <a:rPr lang="fr-FR" dirty="0" smtClean="0"/>
              <a:t>				STILL </a:t>
            </a:r>
            <a:r>
              <a:rPr lang="fr-FR" dirty="0" smtClean="0"/>
              <a:t>POINTS FORT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>
          <a:xfrm>
            <a:off x="357158" y="645305"/>
            <a:ext cx="6840000" cy="28575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 dirty="0" smtClean="0">
              <a:solidFill>
                <a:schemeClr val="bg1"/>
              </a:solidFill>
            </a:endParaRPr>
          </a:p>
          <a:p>
            <a:r>
              <a:rPr lang="fr-FR" dirty="0" smtClean="0">
                <a:solidFill>
                  <a:schemeClr val="bg1"/>
                </a:solidFill>
              </a:rPr>
              <a:t>                             4/ </a:t>
            </a:r>
            <a:r>
              <a:rPr lang="de-DE" dirty="0" err="1" smtClean="0">
                <a:solidFill>
                  <a:schemeClr val="bg1"/>
                </a:solidFill>
              </a:rPr>
              <a:t>Changement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latéral</a:t>
            </a:r>
            <a:r>
              <a:rPr lang="de-DE" dirty="0" smtClean="0">
                <a:solidFill>
                  <a:schemeClr val="bg1"/>
                </a:solidFill>
              </a:rPr>
              <a:t> de la </a:t>
            </a:r>
            <a:r>
              <a:rPr lang="de-DE" dirty="0" err="1" smtClean="0">
                <a:solidFill>
                  <a:schemeClr val="bg1"/>
                </a:solidFill>
              </a:rPr>
              <a:t>batterie</a:t>
            </a:r>
            <a:endParaRPr lang="de-DE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7" name="Picture 2" descr="K:\300_STILL_Unternehmenskommunikation\300_Ordner_00-99\02_Bilder\01_Produkte\01_E-Stapler\RX 20 E3 2017 (Alle Varianten - nicht freigeben)\Details\JPG\RX-20_Batteriewechsel-Elektro-1_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286248" y="1431123"/>
            <a:ext cx="4747312" cy="329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0034" y="1002495"/>
            <a:ext cx="3071835" cy="3932512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square" lIns="36000" tIns="18000" rIns="36000" bIns="36000" rtlCol="0">
            <a:spAutoFit/>
          </a:bodyPr>
          <a:lstStyle/>
          <a:p>
            <a:pPr marL="0" lvl="1"/>
            <a:r>
              <a:rPr lang="fr-FR" sz="1400" dirty="0" smtClean="0"/>
              <a:t>Changement latéral de la batterie pour une disponibilité maximale. </a:t>
            </a:r>
            <a:endParaRPr lang="fr-FR" sz="1400" dirty="0" smtClean="0"/>
          </a:p>
          <a:p>
            <a:pPr marL="0" lvl="1"/>
            <a:endParaRPr lang="fr-FR" sz="1400" dirty="0" smtClean="0"/>
          </a:p>
          <a:p>
            <a:pPr marL="0" lvl="1"/>
            <a:r>
              <a:rPr lang="fr-FR" sz="1400" dirty="0" smtClean="0"/>
              <a:t>La </a:t>
            </a:r>
            <a:r>
              <a:rPr lang="fr-FR" sz="1400" dirty="0" smtClean="0"/>
              <a:t>batterie est rapidement et aisément accessible par l'ouverture latérale. </a:t>
            </a:r>
            <a:endParaRPr lang="fr-FR" sz="1400" dirty="0" smtClean="0"/>
          </a:p>
          <a:p>
            <a:pPr marL="0" lvl="1"/>
            <a:endParaRPr lang="fr-FR" sz="1400" dirty="0" smtClean="0"/>
          </a:p>
          <a:p>
            <a:pPr marL="0" lvl="1"/>
            <a:r>
              <a:rPr lang="fr-FR" sz="1400" dirty="0" smtClean="0"/>
              <a:t>Le </a:t>
            </a:r>
            <a:r>
              <a:rPr lang="fr-FR" sz="1400" dirty="0" smtClean="0"/>
              <a:t>plancher du châssis comporte une grande ouverture. </a:t>
            </a:r>
            <a:endParaRPr lang="fr-FR" sz="1400" dirty="0" smtClean="0"/>
          </a:p>
          <a:p>
            <a:pPr marL="0" lvl="1"/>
            <a:endParaRPr lang="fr-FR" sz="1400" dirty="0" smtClean="0"/>
          </a:p>
          <a:p>
            <a:pPr marL="0" lvl="1"/>
            <a:r>
              <a:rPr lang="fr-FR" sz="1400" dirty="0" smtClean="0"/>
              <a:t>Celle-ci </a:t>
            </a:r>
            <a:r>
              <a:rPr lang="fr-FR" sz="1400" dirty="0" smtClean="0"/>
              <a:t>offre suffisamment de place pour déplacer la batterie avec un transpalette </a:t>
            </a:r>
            <a:r>
              <a:rPr lang="fr-FR" sz="1400" dirty="0" smtClean="0"/>
              <a:t>ou </a:t>
            </a:r>
            <a:r>
              <a:rPr lang="fr-FR" sz="1400" dirty="0" smtClean="0"/>
              <a:t>des bras de fourche</a:t>
            </a:r>
            <a:r>
              <a:rPr lang="fr-FR" sz="1400" dirty="0" smtClean="0"/>
              <a:t>.</a:t>
            </a:r>
          </a:p>
          <a:p>
            <a:pPr marL="0" lvl="1"/>
            <a:endParaRPr lang="fr-FR" sz="1400" dirty="0" smtClean="0"/>
          </a:p>
          <a:p>
            <a:pPr marL="0" lvl="1"/>
            <a:r>
              <a:rPr lang="fr-FR" sz="1400" dirty="0" smtClean="0"/>
              <a:t>Le compartiment peut utiliser les batteries des concurrents à l’aide d’une </a:t>
            </a:r>
            <a:r>
              <a:rPr lang="fr-FR" sz="1400" dirty="0" err="1" smtClean="0"/>
              <a:t>câle</a:t>
            </a:r>
            <a:r>
              <a:rPr lang="fr-FR" sz="1400" dirty="0" smtClean="0"/>
              <a:t> fixée.</a:t>
            </a:r>
            <a:endParaRPr lang="fr-FR" sz="1400" dirty="0" smtClean="0"/>
          </a:p>
          <a:p>
            <a:endParaRPr lang="fr-FR" sz="1400" b="0" dirty="0" err="1" smtClean="0">
              <a:solidFill>
                <a:schemeClr val="accent1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 				STILL </a:t>
            </a:r>
            <a:r>
              <a:rPr lang="fr-FR" dirty="0" smtClean="0"/>
              <a:t>POINTS FORT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							5/ ordinateur de bord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C5461-F7F8-834A-A33C-7913089D93E6}" type="slidenum">
              <a:rPr lang="de-DE" smtClean="0"/>
              <a:pPr/>
              <a:t>47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latin typeface="Arial"/>
              </a:rPr>
              <a:t>Comparaison concurrentielle RX 20 | Jürgen Wrusch | 22.11.2017</a:t>
            </a: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Picture 3" descr="K:\300_STILL_Unternehmenskommunikation\300_Ordner_00-99\02_Bilder\01_Produkte\01_E-Stapler\RX 20 E3 2017 (Alle Varianten - nicht freigeben)\Details\JPG\RX-20_Joystick-4Plus-1_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67777" y="1165921"/>
            <a:ext cx="3716692" cy="342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158" y="121680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fr-FR" sz="1200" b="1" dirty="0" smtClean="0"/>
              <a:t>5 programmes vitesse et modes Sprint et Blue-Q </a:t>
            </a:r>
            <a:r>
              <a:rPr lang="fr-FR" sz="1200" b="1" dirty="0" smtClean="0"/>
              <a:t>:</a:t>
            </a:r>
          </a:p>
          <a:p>
            <a:r>
              <a:rPr lang="fr-FR" sz="1200" dirty="0" smtClean="0"/>
              <a:t>Trois </a:t>
            </a:r>
            <a:r>
              <a:rPr lang="fr-FR" sz="1200" dirty="0" smtClean="0"/>
              <a:t>programmes vitesse fixes et deux configurables librement sont disponibles dans les 3 modes de fonctionnement Blue-Q, normal et Sprint. </a:t>
            </a:r>
            <a:endParaRPr lang="fr-FR" sz="1200" dirty="0" smtClean="0"/>
          </a:p>
          <a:p>
            <a:r>
              <a:rPr lang="fr-FR" sz="1200" dirty="0" smtClean="0"/>
              <a:t>Le </a:t>
            </a:r>
            <a:r>
              <a:rPr lang="fr-FR" sz="1200" dirty="0" smtClean="0"/>
              <a:t>conducteur peut sélectionner les programmes vitesse en fonction de la situation pour atteindre une performance maximale ou une efficacité énergétique maximale. Pour chaque exigence le bon programme de vitesses.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357158" y="285988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200" b="1" dirty="0" smtClean="0"/>
              <a:t>Tout visible d'un seul regard:</a:t>
            </a:r>
          </a:p>
          <a:p>
            <a:pPr lvl="1"/>
            <a:r>
              <a:rPr lang="fr-FR" sz="1200" dirty="0" smtClean="0"/>
              <a:t>L'utilisateur est toujours informé de l'état du chariot, </a:t>
            </a:r>
          </a:p>
          <a:p>
            <a:pPr lvl="1"/>
            <a:r>
              <a:rPr lang="fr-FR" sz="1200" dirty="0" smtClean="0"/>
              <a:t>par exemple par l'indicateur d'autonomie (durée d'utilisation restant en fonction de la charge actuelle de la batterie) ou l'indicateur de consommation d'énergie (consommation d'énergie moyenne de la dernière-heure)</a:t>
            </a:r>
            <a:endParaRPr lang="fr-FR" sz="1200" dirty="0"/>
          </a:p>
        </p:txBody>
      </p:sp>
      <p:sp>
        <p:nvSpPr>
          <p:cNvPr id="10" name="Rectangle 9"/>
          <p:cNvSpPr/>
          <p:nvPr/>
        </p:nvSpPr>
        <p:spPr>
          <a:xfrm>
            <a:off x="285720" y="421720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defTabSz="871538">
              <a:spcAft>
                <a:spcPts val="300"/>
              </a:spcAft>
              <a:buClr>
                <a:schemeClr val="tx2"/>
              </a:buClr>
              <a:buSzPct val="80000"/>
              <a:tabLst>
                <a:tab pos="271463" algn="l"/>
                <a:tab pos="495300" algn="l"/>
                <a:tab pos="747713" algn="l"/>
              </a:tabLst>
              <a:defRPr/>
            </a:pPr>
            <a:r>
              <a:rPr lang="fr-FR" sz="1200" b="1" dirty="0" smtClean="0"/>
              <a:t>Un indicateur de direction </a:t>
            </a:r>
            <a:r>
              <a:rPr lang="fr-FR" sz="1200" dirty="0" smtClean="0"/>
              <a:t>affiché sur l'écran augmente la performance de manipulation. </a:t>
            </a:r>
            <a:endParaRPr lang="fr-FR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STILL </a:t>
            </a:r>
            <a:r>
              <a:rPr lang="fr-FR" dirty="0" smtClean="0"/>
              <a:t>POINTS FORT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						     6/ Essieu directeur arrière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C5461-F7F8-834A-A33C-7913089D93E6}" type="slidenum">
              <a:rPr lang="de-DE" smtClean="0"/>
              <a:pPr/>
              <a:t>48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latin typeface="Arial"/>
              </a:rPr>
              <a:t>Comparaison concurrentielle RX 20 | Jürgen Wrusch | 22.11.2017</a:t>
            </a: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Picture 2" descr="K:\300_STILL_Unternehmenskommunikation\300_Ordner_00-99\02_Bilder\01_Produkte\01_E-Stapler\RX 20 E3 2017 (Alle Varianten - nicht freigeben)\Einsatz\JPGs\RX-20-18_Einsatz_Liebherr-1-1-20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16016" y="1168401"/>
            <a:ext cx="4067622" cy="3421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7158" y="1502561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 smtClean="0"/>
              <a:t>Essieu oscillant </a:t>
            </a:r>
            <a:r>
              <a:rPr lang="fr-FR" sz="1400" b="1" dirty="0" smtClean="0"/>
              <a:t>combiné</a:t>
            </a:r>
          </a:p>
          <a:p>
            <a:endParaRPr lang="fr-FR" sz="1400" b="1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fr-FR" sz="1400" dirty="0" smtClean="0"/>
              <a:t>L'essieu directeur spécial des chariots 4 roues permet de tourner sur place comme les chariots 3 roues. </a:t>
            </a:r>
            <a:endParaRPr lang="fr-FR" sz="1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STILL </a:t>
            </a:r>
            <a:r>
              <a:rPr lang="fr-FR" dirty="0" smtClean="0"/>
              <a:t>POINTS FORT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						7/ CURVE SPEED CONTROL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C5461-F7F8-834A-A33C-7913089D93E6}" type="slidenum">
              <a:rPr lang="de-DE" smtClean="0"/>
              <a:pPr/>
              <a:t>49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latin typeface="Arial"/>
              </a:rPr>
              <a:t>Comparaison concurrentielle RX 20 | Jürgen Wrusch | 22.11.2017</a:t>
            </a: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1420293"/>
            <a:ext cx="5308498" cy="29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57158" y="1573999"/>
            <a:ext cx="3084746" cy="485415"/>
          </a:xfrm>
          <a:prstGeom prst="rect">
            <a:avLst/>
          </a:prstGeom>
          <a:solidFill>
            <a:schemeClr val="bg1"/>
          </a:solidFill>
          <a:ln w="12700" cmpd="sng">
            <a:noFill/>
          </a:ln>
        </p:spPr>
        <p:txBody>
          <a:bodyPr wrap="none" lIns="36000" tIns="18000" rIns="36000" bIns="36000" rtlCol="0">
            <a:spAutoFit/>
          </a:bodyPr>
          <a:lstStyle/>
          <a:p>
            <a:r>
              <a:rPr lang="fr-FR" sz="1400" b="1" dirty="0" smtClean="0"/>
              <a:t>Limitation automatique </a:t>
            </a:r>
            <a:r>
              <a:rPr lang="fr-FR" sz="1400" dirty="0" smtClean="0"/>
              <a:t>de la vitesse</a:t>
            </a:r>
          </a:p>
          <a:p>
            <a:r>
              <a:rPr lang="fr-FR" sz="1400" dirty="0" smtClean="0"/>
              <a:t>lors des virages</a:t>
            </a:r>
            <a:endParaRPr lang="fr-FR" sz="1400" b="0" dirty="0" smtClean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smtClean="0"/>
              <a:t>Caractéristiques techniques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smtClean="0"/>
              <a:t>Performances</a:t>
            </a:r>
            <a:endParaRPr lang="de-DE" dirty="0"/>
          </a:p>
        </p:txBody>
      </p:sp>
      <p:graphicFrame>
        <p:nvGraphicFramePr>
          <p:cNvPr id="10" name="Tabellenplatzhalter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2730549532"/>
              </p:ext>
            </p:extLst>
          </p:nvPr>
        </p:nvGraphicFramePr>
        <p:xfrm>
          <a:off x="358775" y="1169988"/>
          <a:ext cx="8424000" cy="2016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4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</a:tblGrid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+mj-lt"/>
                          <a:cs typeface="Verdana"/>
                        </a:rPr>
                        <a:t>Caractéristique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0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999" b="1" dirty="0" smtClean="0">
                          <a:latin typeface="+mj-lt"/>
                          <a:cs typeface="Verdana"/>
                        </a:rPr>
                        <a:t>Vitesse de levée en m/s</a:t>
                      </a:r>
                      <a:r>
                        <a:rPr sz="999" b="1">
                          <a:latin typeface="+mj-lt"/>
                          <a:cs typeface="Verdana"/>
                        </a:rPr>
                        <a:t> </a:t>
                      </a:r>
                      <a:br>
                        <a:rPr sz="999" b="1">
                          <a:latin typeface="+mj-lt"/>
                          <a:cs typeface="Verdana"/>
                        </a:rPr>
                      </a:br>
                      <a:r>
                        <a:rPr sz="999" b="1">
                          <a:latin typeface="+mj-lt"/>
                          <a:cs typeface="Verdana"/>
                        </a:rPr>
                        <a:t>(avec /sans charge charge)</a:t>
                      </a:r>
                      <a:endParaRPr lang="de-DE" sz="10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1,3/1,4/1,5 t</a:t>
                      </a: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 smtClean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0,54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0,75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0,3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0,5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0,60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0,44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0,61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0,43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0,59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1,6 t</a:t>
                      </a: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0,75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0,49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0,60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0,61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0,59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1,8 t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0,52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0,75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0,44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0,55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0,42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0,61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0,41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0,60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2,0 t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0,63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0,44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0,38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0,54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0,40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0,58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5256076" y="1313991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gray">
          <a:xfrm>
            <a:off x="6534314" y="1306391"/>
            <a:ext cx="918006" cy="216000"/>
            <a:chOff x="4031940" y="4150883"/>
            <a:chExt cx="1224104" cy="288000"/>
          </a:xfrm>
        </p:grpSpPr>
        <p:pic>
          <p:nvPicPr>
            <p:cNvPr id="28" name="Grafik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31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7812360" y="1277534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ierung 7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gray">
          <a:xfrm>
            <a:off x="2953916" y="1288788"/>
            <a:ext cx="722614" cy="216000"/>
            <a:chOff x="7704000" y="453600"/>
            <a:chExt cx="1083922" cy="324695"/>
          </a:xfrm>
        </p:grpSpPr>
        <p:sp>
          <p:nvSpPr>
            <p:cNvPr id="33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7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8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20" name="Bildplatzhalter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3931591" y="1228935"/>
            <a:ext cx="1187775" cy="3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1872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				STILL </a:t>
            </a:r>
            <a:r>
              <a:rPr lang="fr-FR" dirty="0" smtClean="0"/>
              <a:t>POINTS FORT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fr-FR" dirty="0" smtClean="0">
                <a:solidFill>
                  <a:schemeClr val="bg1"/>
                </a:solidFill>
              </a:rPr>
              <a:t>						</a:t>
            </a:r>
            <a:r>
              <a:rPr lang="fr-FR" dirty="0" smtClean="0">
                <a:solidFill>
                  <a:schemeClr val="bg1"/>
                </a:solidFill>
                <a:latin typeface="+mj-lt"/>
              </a:rPr>
              <a:t>8/ Blue-Q </a:t>
            </a:r>
            <a:r>
              <a:rPr lang="fr-FR" b="0" dirty="0" smtClean="0">
                <a:solidFill>
                  <a:schemeClr val="bg1"/>
                </a:solidFill>
                <a:latin typeface="+mj-lt"/>
              </a:rPr>
              <a:t>/</a:t>
            </a:r>
            <a:r>
              <a:rPr lang="de-DE" b="0" dirty="0" smtClean="0">
                <a:latin typeface="+mj-lt"/>
              </a:rPr>
              <a:t> </a:t>
            </a:r>
            <a:r>
              <a:rPr lang="de-DE" b="0" dirty="0" err="1" smtClean="0">
                <a:solidFill>
                  <a:schemeClr val="bg1"/>
                </a:solidFill>
                <a:latin typeface="+mj-lt"/>
                <a:ea typeface="Verdana" pitchFamily="34" charset="0"/>
              </a:rPr>
              <a:t>Optimisation</a:t>
            </a:r>
            <a:r>
              <a:rPr lang="de-DE" b="0" dirty="0" smtClean="0">
                <a:solidFill>
                  <a:schemeClr val="bg1"/>
                </a:solidFill>
                <a:latin typeface="+mj-lt"/>
                <a:ea typeface="Verdana" pitchFamily="34" charset="0"/>
              </a:rPr>
              <a:t> intelligente </a:t>
            </a:r>
            <a:endParaRPr lang="fr-FR" dirty="0">
              <a:solidFill>
                <a:schemeClr val="bg1"/>
              </a:solidFill>
              <a:latin typeface="+mj-lt"/>
              <a:ea typeface="Verdana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C5461-F7F8-834A-A33C-7913089D93E6}" type="slidenum">
              <a:rPr lang="de-DE" smtClean="0"/>
              <a:pPr/>
              <a:t>50</a:t>
            </a:fld>
            <a:endParaRPr lang="de-D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>
                <a:latin typeface="Arial"/>
              </a:rPr>
              <a:t>Comparaison concurrentielle RX 20 | Jürgen Wrusch | 22.11.2017</a:t>
            </a:r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29190" y="1169975"/>
            <a:ext cx="3819274" cy="3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78930" y="1169975"/>
            <a:ext cx="3469534" cy="306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57158" y="121680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2" indent="0">
              <a:buClrTx/>
              <a:buSzTx/>
              <a:buNone/>
              <a:tabLst>
                <a:tab pos="203597" algn="l"/>
                <a:tab pos="371475" algn="l"/>
                <a:tab pos="560785" algn="l"/>
              </a:tabLst>
            </a:pPr>
            <a:r>
              <a:rPr lang="fr-FR" sz="1400" dirty="0" smtClean="0"/>
              <a:t>Entre 10 à 20 % d'économie dans la consommation d'énergie sont possibles en fonction du profil d'utilisation et de l'équipement du véhicule. </a:t>
            </a:r>
            <a:endParaRPr lang="fr-FR" sz="1400" dirty="0"/>
          </a:p>
        </p:txBody>
      </p:sp>
      <p:sp>
        <p:nvSpPr>
          <p:cNvPr id="11" name="Rectangle 10"/>
          <p:cNvSpPr/>
          <p:nvPr/>
        </p:nvSpPr>
        <p:spPr>
          <a:xfrm>
            <a:off x="500034" y="2502693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de-DE" sz="1200" dirty="0" err="1" smtClean="0"/>
              <a:t>l'énergie</a:t>
            </a:r>
            <a:r>
              <a:rPr lang="de-DE" sz="1200" dirty="0" smtClean="0"/>
              <a:t> </a:t>
            </a:r>
            <a:r>
              <a:rPr lang="de-DE" sz="1200" dirty="0" err="1" smtClean="0"/>
              <a:t>est</a:t>
            </a:r>
            <a:r>
              <a:rPr lang="de-DE" sz="1200" dirty="0" smtClean="0"/>
              <a:t> </a:t>
            </a:r>
            <a:r>
              <a:rPr lang="de-DE" sz="1200" dirty="0" err="1" smtClean="0"/>
              <a:t>économisée</a:t>
            </a:r>
            <a:r>
              <a:rPr lang="de-DE" sz="1200" dirty="0" smtClean="0"/>
              <a:t> </a:t>
            </a:r>
            <a:r>
              <a:rPr lang="de-DE" sz="1200" dirty="0" err="1" smtClean="0"/>
              <a:t>là</a:t>
            </a:r>
            <a:r>
              <a:rPr lang="de-DE" sz="1200" dirty="0" smtClean="0"/>
              <a:t> </a:t>
            </a:r>
            <a:r>
              <a:rPr lang="de-DE" sz="1200" dirty="0" err="1" smtClean="0"/>
              <a:t>où</a:t>
            </a:r>
            <a:r>
              <a:rPr lang="de-DE" sz="1200" dirty="0" smtClean="0"/>
              <a:t> </a:t>
            </a:r>
            <a:r>
              <a:rPr lang="de-DE" sz="1200" dirty="0" err="1" smtClean="0"/>
              <a:t>cela</a:t>
            </a:r>
            <a:r>
              <a:rPr lang="de-DE" sz="1200" dirty="0" smtClean="0"/>
              <a:t> </a:t>
            </a:r>
            <a:r>
              <a:rPr lang="de-DE" sz="1200" dirty="0" err="1" smtClean="0"/>
              <a:t>n'affecte</a:t>
            </a:r>
            <a:r>
              <a:rPr lang="de-DE" sz="1200" dirty="0" smtClean="0"/>
              <a:t> </a:t>
            </a:r>
            <a:r>
              <a:rPr lang="de-DE" sz="1200" dirty="0" err="1" smtClean="0"/>
              <a:t>pas</a:t>
            </a:r>
            <a:r>
              <a:rPr lang="de-DE" sz="1200" dirty="0" smtClean="0"/>
              <a:t> de </a:t>
            </a:r>
            <a:r>
              <a:rPr lang="de-DE" sz="1200" dirty="0" err="1" smtClean="0"/>
              <a:t>manière</a:t>
            </a:r>
            <a:r>
              <a:rPr lang="de-DE" sz="1200" dirty="0" smtClean="0"/>
              <a:t> </a:t>
            </a:r>
            <a:r>
              <a:rPr lang="de-DE" sz="1200" dirty="0" err="1" smtClean="0"/>
              <a:t>décisive</a:t>
            </a:r>
            <a:r>
              <a:rPr lang="de-DE" sz="1200" dirty="0" smtClean="0"/>
              <a:t> le </a:t>
            </a:r>
            <a:r>
              <a:rPr lang="de-DE" sz="1200" dirty="0" err="1" smtClean="0"/>
              <a:t>processus</a:t>
            </a:r>
            <a:r>
              <a:rPr lang="de-DE" sz="1200" dirty="0" smtClean="0"/>
              <a:t> de </a:t>
            </a:r>
            <a:r>
              <a:rPr lang="de-DE" sz="1200" dirty="0" err="1" smtClean="0"/>
              <a:t>travail</a:t>
            </a:r>
            <a:r>
              <a:rPr lang="de-DE" sz="1200" dirty="0" smtClean="0"/>
              <a:t> :</a:t>
            </a:r>
          </a:p>
          <a:p>
            <a:pPr marL="216000" lvl="0" indent="-216000" defTabSz="9144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6915"/>
              </a:buClr>
              <a:buSzPct val="80000"/>
              <a:buFont typeface="Lucida Grande"/>
              <a:buChar char="►"/>
              <a:tabLst/>
            </a:pPr>
            <a:r>
              <a:rPr lang="de-DE" altLang="de-DE" sz="1200" dirty="0" err="1" smtClean="0"/>
              <a:t>Conservation</a:t>
            </a:r>
            <a:r>
              <a:rPr lang="de-DE" altLang="de-DE" sz="1200" dirty="0" smtClean="0"/>
              <a:t> de la </a:t>
            </a:r>
            <a:r>
              <a:rPr lang="de-DE" altLang="de-DE" sz="1200" dirty="0" err="1" smtClean="0"/>
              <a:t>dynamique</a:t>
            </a:r>
            <a:r>
              <a:rPr lang="de-DE" altLang="de-DE" sz="1200" dirty="0" smtClean="0"/>
              <a:t> du </a:t>
            </a:r>
            <a:r>
              <a:rPr lang="de-DE" altLang="de-DE" sz="1200" dirty="0" err="1" smtClean="0"/>
              <a:t>véhicule</a:t>
            </a: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lors</a:t>
            </a:r>
            <a:r>
              <a:rPr lang="de-DE" altLang="de-DE" sz="1200" dirty="0" smtClean="0"/>
              <a:t> du </a:t>
            </a:r>
            <a:r>
              <a:rPr lang="de-DE" altLang="de-DE" sz="1200" dirty="0" err="1" smtClean="0"/>
              <a:t>démarrage</a:t>
            </a:r>
            <a:endParaRPr lang="de-DE" altLang="de-DE" sz="1200" dirty="0" smtClean="0"/>
          </a:p>
          <a:p>
            <a:pPr marL="216000" lvl="0" indent="-216000" defTabSz="9144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6915"/>
              </a:buClr>
              <a:buSzPct val="80000"/>
              <a:buFont typeface="Lucida Grande"/>
              <a:buChar char="►"/>
              <a:tabLst/>
            </a:pPr>
            <a:r>
              <a:rPr lang="de-DE" sz="1200" dirty="0" err="1" smtClean="0"/>
              <a:t>Obtention</a:t>
            </a:r>
            <a:r>
              <a:rPr lang="de-DE" sz="1200" dirty="0" smtClean="0"/>
              <a:t> de la </a:t>
            </a:r>
            <a:r>
              <a:rPr lang="de-DE" sz="1200" dirty="0" err="1" smtClean="0"/>
              <a:t>vitesse</a:t>
            </a:r>
            <a:r>
              <a:rPr lang="de-DE" sz="1200" dirty="0" smtClean="0"/>
              <a:t> </a:t>
            </a:r>
            <a:r>
              <a:rPr lang="de-DE" sz="1200" dirty="0" err="1" smtClean="0"/>
              <a:t>maximum</a:t>
            </a:r>
            <a:r>
              <a:rPr lang="de-DE" sz="1200" dirty="0" smtClean="0"/>
              <a:t> </a:t>
            </a:r>
            <a:r>
              <a:rPr lang="de-DE" sz="1200" dirty="0" err="1" smtClean="0"/>
              <a:t>sur</a:t>
            </a:r>
            <a:r>
              <a:rPr lang="de-DE" sz="1200" dirty="0" smtClean="0"/>
              <a:t> des </a:t>
            </a:r>
            <a:r>
              <a:rPr lang="de-DE" sz="1200" dirty="0" err="1" smtClean="0"/>
              <a:t>trajets</a:t>
            </a:r>
            <a:r>
              <a:rPr lang="de-DE" sz="1200" dirty="0" smtClean="0"/>
              <a:t> plus </a:t>
            </a:r>
            <a:r>
              <a:rPr lang="de-DE" sz="1200" dirty="0" err="1" smtClean="0"/>
              <a:t>longs</a:t>
            </a:r>
            <a:endParaRPr lang="de-DE" sz="1200" dirty="0" smtClean="0"/>
          </a:p>
          <a:p>
            <a:pPr marL="216000" indent="-216000" defTabSz="91440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F96915"/>
              </a:buClr>
              <a:buSzPct val="80000"/>
              <a:buFont typeface="Lucida Grande"/>
              <a:buChar char="►"/>
              <a:tabLst/>
            </a:pPr>
            <a:r>
              <a:rPr lang="de-DE" sz="1200" dirty="0" err="1" smtClean="0"/>
              <a:t>Réduction</a:t>
            </a:r>
            <a:r>
              <a:rPr lang="de-DE" sz="1200" dirty="0" smtClean="0"/>
              <a:t> de </a:t>
            </a:r>
            <a:r>
              <a:rPr lang="de-DE" sz="1200" dirty="0" err="1" smtClean="0"/>
              <a:t>l'accélération</a:t>
            </a:r>
            <a:r>
              <a:rPr lang="de-DE" sz="1200" dirty="0" smtClean="0"/>
              <a:t> </a:t>
            </a:r>
            <a:r>
              <a:rPr lang="de-DE" sz="1200" dirty="0" err="1" smtClean="0"/>
              <a:t>perceptible</a:t>
            </a:r>
            <a:r>
              <a:rPr lang="de-DE" sz="1200" dirty="0" smtClean="0"/>
              <a:t>, </a:t>
            </a:r>
            <a:r>
              <a:rPr lang="de-DE" sz="1200" dirty="0" err="1" smtClean="0"/>
              <a:t>mais</a:t>
            </a:r>
            <a:r>
              <a:rPr lang="de-DE" sz="1200" dirty="0" smtClean="0"/>
              <a:t> </a:t>
            </a:r>
            <a:r>
              <a:rPr lang="de-DE" sz="1200" dirty="0" err="1" smtClean="0"/>
              <a:t>pas</a:t>
            </a:r>
            <a:r>
              <a:rPr lang="de-DE" sz="1200" dirty="0" smtClean="0"/>
              <a:t> </a:t>
            </a:r>
            <a:r>
              <a:rPr lang="de-DE" sz="1200" dirty="0" err="1" smtClean="0"/>
              <a:t>perçue</a:t>
            </a:r>
            <a:r>
              <a:rPr lang="de-DE" sz="1200" dirty="0" smtClean="0"/>
              <a:t> </a:t>
            </a:r>
            <a:r>
              <a:rPr lang="de-DE" sz="1200" dirty="0" err="1" smtClean="0"/>
              <a:t>comme</a:t>
            </a:r>
            <a:r>
              <a:rPr lang="de-DE" sz="1200" dirty="0" smtClean="0"/>
              <a:t> </a:t>
            </a:r>
            <a:r>
              <a:rPr lang="de-DE" sz="1200" dirty="0" err="1" smtClean="0"/>
              <a:t>gênante</a:t>
            </a:r>
            <a:endParaRPr lang="de-DE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smtClean="0"/>
              <a:t>Caractéristiques techniques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smtClean="0"/>
              <a:t>Performances</a:t>
            </a:r>
            <a:endParaRPr lang="de-DE" dirty="0"/>
          </a:p>
        </p:txBody>
      </p:sp>
      <p:graphicFrame>
        <p:nvGraphicFramePr>
          <p:cNvPr id="10" name="Tabellenplatzhalter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742915501"/>
              </p:ext>
            </p:extLst>
          </p:nvPr>
        </p:nvGraphicFramePr>
        <p:xfrm>
          <a:off x="358775" y="1169988"/>
          <a:ext cx="8499505" cy="2016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4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651505"/>
              </a:tblGrid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+mj-lt"/>
                          <a:cs typeface="Verdana"/>
                        </a:rPr>
                        <a:t>Caractéristique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0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999" b="1" dirty="0" smtClean="0">
                          <a:latin typeface="+mj-lt"/>
                          <a:cs typeface="Verdana"/>
                        </a:rPr>
                        <a:t>Vitesse de translation en km/h</a:t>
                      </a:r>
                      <a:r>
                        <a:rPr sz="999" b="1" baseline="0">
                          <a:latin typeface="+mj-lt"/>
                          <a:cs typeface="Verdana"/>
                        </a:rPr>
                        <a:t>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(avec</a:t>
                      </a:r>
                      <a:r>
                        <a:rPr sz="999" b="1">
                          <a:solidFill>
                            <a:schemeClr val="tx1"/>
                          </a:solidFill>
                          <a:latin typeface="+mn-lt"/>
                          <a:cs typeface="Verdana"/>
                        </a:rPr>
                        <a:t> /sans charge charge)</a:t>
                      </a: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1,3/1,4/1,5 t</a:t>
                      </a: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 smtClean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1,6 t</a:t>
                      </a: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1,8 t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17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16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2,0 t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20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17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17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16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5256076" y="1313991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gray">
          <a:xfrm>
            <a:off x="6534314" y="1306391"/>
            <a:ext cx="918006" cy="216000"/>
            <a:chOff x="4031940" y="4150883"/>
            <a:chExt cx="1224104" cy="288000"/>
          </a:xfrm>
        </p:grpSpPr>
        <p:pic>
          <p:nvPicPr>
            <p:cNvPr id="28" name="Grafik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31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7812360" y="1277534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ierung 7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gray">
          <a:xfrm>
            <a:off x="2953916" y="1288788"/>
            <a:ext cx="722614" cy="216000"/>
            <a:chOff x="7704000" y="453600"/>
            <a:chExt cx="1083922" cy="324695"/>
          </a:xfrm>
        </p:grpSpPr>
        <p:sp>
          <p:nvSpPr>
            <p:cNvPr id="33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7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8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20" name="Bildplatzhalter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3931591" y="1228935"/>
            <a:ext cx="1187775" cy="3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2861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/>
        <p:txBody>
          <a:bodyPr/>
          <a:lstStyle/>
          <a:p>
            <a:r>
              <a:rPr lang="de-DE" smtClean="0"/>
              <a:t>Caractéristiques techniques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 bwMode="gray"/>
        <p:txBody>
          <a:bodyPr/>
          <a:lstStyle/>
          <a:p>
            <a:r>
              <a:rPr lang="de-DE" smtClean="0"/>
              <a:t>Performances</a:t>
            </a:r>
            <a:endParaRPr lang="de-DE" dirty="0"/>
          </a:p>
        </p:txBody>
      </p:sp>
      <p:graphicFrame>
        <p:nvGraphicFramePr>
          <p:cNvPr id="10" name="Tabellenplatzhalter 6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xmlns="" val="1112246295"/>
              </p:ext>
            </p:extLst>
          </p:nvPr>
        </p:nvGraphicFramePr>
        <p:xfrm>
          <a:off x="358775" y="1169988"/>
          <a:ext cx="8424000" cy="2016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304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  <a:gridCol w="72000"/>
                <a:gridCol w="576000"/>
                <a:gridCol w="576000"/>
              </a:tblGrid>
              <a:tr h="468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1400" dirty="0" smtClean="0">
                          <a:solidFill>
                            <a:schemeClr val="tx2"/>
                          </a:solidFill>
                          <a:latin typeface="+mj-lt"/>
                          <a:cs typeface="Verdana"/>
                        </a:rPr>
                        <a:t>Caractéristique</a:t>
                      </a: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1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de-DE" dirty="0"/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400" b="0" kern="1200" noProof="0" dirty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1400" b="1" kern="1200" noProof="0" dirty="0" smtClean="0">
                        <a:solidFill>
                          <a:schemeClr val="tx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de-DE" sz="999" b="1" dirty="0" smtClean="0">
                          <a:latin typeface="+mj-lt"/>
                          <a:cs typeface="Verdana"/>
                        </a:rPr>
                        <a:t>Capacité de batterie en V/Ah (maximale)</a:t>
                      </a:r>
                      <a:endParaRPr lang="de-DE" sz="10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36000" marR="3600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b="1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1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tx2"/>
                        </a:solidFill>
                        <a:latin typeface="Wingdings 2" charset="2"/>
                        <a:cs typeface="Wingdings 2" charset="2"/>
                      </a:endParaRPr>
                    </a:p>
                  </a:txBody>
                  <a:tcPr marL="72000" marR="72000" marT="18000" marB="720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1,3/1,4/1,5 t</a:t>
                      </a: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 smtClean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625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460/500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440-500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1,6 t</a:t>
                      </a: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625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550-625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1,8 t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48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750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de-DE" sz="4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550-625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625</a:t>
                      </a:r>
                      <a:endParaRPr lang="de-DE" sz="10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marL="0" algn="l" defTabSz="685800" rtl="0" eaLnBrk="1" latinLnBrk="0" hangingPunct="1">
                        <a:lnSpc>
                          <a:spcPct val="100000"/>
                        </a:lnSpc>
                      </a:pPr>
                      <a:r>
                        <a:rPr lang="de-DE" sz="999" b="1" kern="1200" dirty="0" smtClean="0">
                          <a:solidFill>
                            <a:schemeClr val="tx1"/>
                          </a:solidFill>
                          <a:latin typeface="+mj-lt"/>
                          <a:cs typeface="Verdana"/>
                        </a:rPr>
                        <a:t>2,0 t</a:t>
                      </a:r>
                      <a:endParaRPr lang="de-DE" sz="1000" b="1" kern="1200" dirty="0">
                        <a:solidFill>
                          <a:schemeClr val="tx1"/>
                        </a:solidFill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18000" marB="720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endParaRPr lang="de-DE" sz="1000" dirty="0">
                        <a:latin typeface="+mj-lt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660-750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400" b="0" dirty="0" smtClean="0">
                        <a:solidFill>
                          <a:schemeClr val="tx1"/>
                        </a:solidFill>
                        <a:latin typeface="+mj-lt"/>
                        <a:cs typeface="Wingdings 2" charset="2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48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+mj-lt"/>
                          <a:cs typeface="Wingdings 2" charset="2"/>
                        </a:rPr>
                        <a:t>625</a:t>
                      </a:r>
                    </a:p>
                  </a:txBody>
                  <a:tcPr marL="36000" marR="3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6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5256076" y="1313991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uppieren 2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gray">
          <a:xfrm>
            <a:off x="6534314" y="1306391"/>
            <a:ext cx="918006" cy="216000"/>
            <a:chOff x="4031940" y="4150883"/>
            <a:chExt cx="1224104" cy="288000"/>
          </a:xfrm>
        </p:grpSpPr>
        <p:pic>
          <p:nvPicPr>
            <p:cNvPr id="28" name="Grafik 27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29" name="Grafik 28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31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7812360" y="1277534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uppierung 71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gray">
          <a:xfrm>
            <a:off x="2953916" y="1288788"/>
            <a:ext cx="722614" cy="216000"/>
            <a:chOff x="7704000" y="453600"/>
            <a:chExt cx="1083922" cy="324695"/>
          </a:xfrm>
        </p:grpSpPr>
        <p:sp>
          <p:nvSpPr>
            <p:cNvPr id="33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4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36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7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38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20" name="Bildplatzhalter 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3931591" y="1228935"/>
            <a:ext cx="1187775" cy="37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01659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04128775"/>
              </p:ext>
            </p:extLst>
          </p:nvPr>
        </p:nvGraphicFramePr>
        <p:xfrm>
          <a:off x="1093023" y="1169975"/>
          <a:ext cx="8135938" cy="3568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10" name="Gruppieren 9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75399" y="2250095"/>
            <a:ext cx="918006" cy="216000"/>
            <a:chOff x="4031940" y="4150883"/>
            <a:chExt cx="1224104" cy="288000"/>
          </a:xfrm>
        </p:grpSpPr>
        <p:pic>
          <p:nvPicPr>
            <p:cNvPr id="11" name="Grafik 10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13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226279" y="2812642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ung 7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gray">
          <a:xfrm>
            <a:off x="329919" y="3942315"/>
            <a:ext cx="963486" cy="288000"/>
            <a:chOff x="7704000" y="453600"/>
            <a:chExt cx="1083922" cy="324695"/>
          </a:xfrm>
        </p:grpSpPr>
        <p:sp>
          <p:nvSpPr>
            <p:cNvPr id="15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6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8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9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20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21" name="Bildplatzhalter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197269" y="3330215"/>
            <a:ext cx="1187775" cy="374428"/>
          </a:xfrm>
          <a:prstGeom prst="rect">
            <a:avLst/>
          </a:prstGeom>
        </p:spPr>
      </p:pic>
      <p:pic>
        <p:nvPicPr>
          <p:cNvPr id="22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442946" y="1638027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hauteur de levage</a:t>
            </a:r>
            <a:endParaRPr lang="de-DE" dirty="0"/>
          </a:p>
        </p:txBody>
      </p:sp>
      <p:sp>
        <p:nvSpPr>
          <p:cNvPr id="24" name="Textplatzhalt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Trois roues : 1,6 t à charge nom.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180381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Largeur de couloir de travail (palette longitudinale)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Trois roues :  1,6 t avec la plus petite batterie</a:t>
            </a:r>
            <a:r>
              <a:rPr/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9CC5461-F7F8-834A-A33C-7913089D93E6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>
                <a:latin typeface="Arial"/>
              </a:rPr>
              <a:t>Comparaison concurrentielle RX 20</a:t>
            </a:r>
            <a:r>
              <a:rPr>
                <a:latin typeface="Arial"/>
              </a:rPr>
              <a:t> | Jürgen Wrusch | 22.11.2017</a:t>
            </a:r>
            <a:endParaRPr lang="de-DE" dirty="0">
              <a:latin typeface="Arial" panose="020B0604020202020204" pitchFamily="34" charset="0"/>
            </a:endParaRPr>
          </a:p>
        </p:txBody>
      </p:sp>
      <p:graphicFrame>
        <p:nvGraphicFramePr>
          <p:cNvPr id="6" name="Diagramm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692089"/>
              </p:ext>
            </p:extLst>
          </p:nvPr>
        </p:nvGraphicFramePr>
        <p:xfrm>
          <a:off x="755576" y="1073933"/>
          <a:ext cx="8135938" cy="3664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7" name="Gruppieren 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gray">
          <a:xfrm>
            <a:off x="375399" y="3006382"/>
            <a:ext cx="918006" cy="216000"/>
            <a:chOff x="4031940" y="4150883"/>
            <a:chExt cx="1224104" cy="288000"/>
          </a:xfrm>
        </p:grpSpPr>
        <p:pic>
          <p:nvPicPr>
            <p:cNvPr id="8" name="Grafik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031940" y="4150883"/>
              <a:ext cx="871385" cy="288000"/>
            </a:xfrm>
            <a:prstGeom prst="rect">
              <a:avLst/>
            </a:prstGeom>
          </p:spPr>
        </p:pic>
        <p:pic>
          <p:nvPicPr>
            <p:cNvPr id="9" name="Grafik 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gray">
            <a:xfrm>
              <a:off x="4968044" y="4150883"/>
              <a:ext cx="288000" cy="288000"/>
            </a:xfrm>
            <a:prstGeom prst="rect">
              <a:avLst/>
            </a:prstGeom>
          </p:spPr>
        </p:pic>
      </p:grpSp>
      <p:pic>
        <p:nvPicPr>
          <p:cNvPr id="10" name="Picture 2" descr="Vaizdo rezultatas pagal užklausą „jungheinrich logo“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gray">
          <a:xfrm>
            <a:off x="226279" y="3352905"/>
            <a:ext cx="1080000" cy="1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ung 7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gray">
          <a:xfrm>
            <a:off x="342793" y="4096997"/>
            <a:ext cx="963486" cy="288000"/>
            <a:chOff x="7704000" y="453600"/>
            <a:chExt cx="1083922" cy="324695"/>
          </a:xfrm>
        </p:grpSpPr>
        <p:sp>
          <p:nvSpPr>
            <p:cNvPr id="12" name="Freeform 3"/>
            <p:cNvSpPr>
              <a:spLocks noChangeArrowheads="1"/>
            </p:cNvSpPr>
            <p:nvPr/>
          </p:nvSpPr>
          <p:spPr bwMode="gray">
            <a:xfrm>
              <a:off x="7969440" y="627991"/>
              <a:ext cx="250506" cy="150304"/>
            </a:xfrm>
            <a:custGeom>
              <a:avLst/>
              <a:gdLst>
                <a:gd name="T0" fmla="*/ 0 w 164"/>
                <a:gd name="T1" fmla="*/ 0 h 94"/>
                <a:gd name="T2" fmla="*/ 166689 w 164"/>
                <a:gd name="T3" fmla="*/ 0 h 94"/>
                <a:gd name="T4" fmla="*/ 166689 w 164"/>
                <a:gd name="T5" fmla="*/ 28160 h 94"/>
                <a:gd name="T6" fmla="*/ 105734 w 164"/>
                <a:gd name="T7" fmla="*/ 28160 h 94"/>
                <a:gd name="T8" fmla="*/ 105734 w 164"/>
                <a:gd name="T9" fmla="*/ 125756 h 94"/>
                <a:gd name="T10" fmla="*/ 60853 w 164"/>
                <a:gd name="T11" fmla="*/ 125756 h 94"/>
                <a:gd name="T12" fmla="*/ 60853 w 164"/>
                <a:gd name="T13" fmla="*/ 28160 h 94"/>
                <a:gd name="T14" fmla="*/ 0 w 164"/>
                <a:gd name="T15" fmla="*/ 28160 h 94"/>
                <a:gd name="T16" fmla="*/ 0 w 164"/>
                <a:gd name="T17" fmla="*/ 0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4"/>
                <a:gd name="T28" fmla="*/ 0 h 94"/>
                <a:gd name="T29" fmla="*/ 164 w 164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4" h="94">
                  <a:moveTo>
                    <a:pt x="0" y="0"/>
                  </a:moveTo>
                  <a:lnTo>
                    <a:pt x="164" y="0"/>
                  </a:lnTo>
                  <a:lnTo>
                    <a:pt x="164" y="21"/>
                  </a:lnTo>
                  <a:lnTo>
                    <a:pt x="104" y="21"/>
                  </a:lnTo>
                  <a:lnTo>
                    <a:pt x="104" y="94"/>
                  </a:lnTo>
                  <a:lnTo>
                    <a:pt x="60" y="94"/>
                  </a:lnTo>
                  <a:lnTo>
                    <a:pt x="60" y="21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3" name="Freeform 4"/>
            <p:cNvSpPr>
              <a:spLocks noChangeArrowheads="1"/>
            </p:cNvSpPr>
            <p:nvPr/>
          </p:nvSpPr>
          <p:spPr bwMode="gray">
            <a:xfrm>
              <a:off x="8380367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3585 w 128"/>
                <a:gd name="T3" fmla="*/ 0 h 94"/>
                <a:gd name="T4" fmla="*/ 43585 w 128"/>
                <a:gd name="T5" fmla="*/ 92256 h 94"/>
                <a:gd name="T6" fmla="*/ 44459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7831 w 128"/>
                <a:gd name="T17" fmla="*/ 125756 h 94"/>
                <a:gd name="T18" fmla="*/ 4056 w 128"/>
                <a:gd name="T19" fmla="*/ 122825 h 94"/>
                <a:gd name="T20" fmla="*/ 2768 w 128"/>
                <a:gd name="T21" fmla="*/ 121614 h 94"/>
                <a:gd name="T22" fmla="*/ 1884 w 128"/>
                <a:gd name="T23" fmla="*/ 121614 h 94"/>
                <a:gd name="T24" fmla="*/ 877 w 128"/>
                <a:gd name="T25" fmla="*/ 118806 h 94"/>
                <a:gd name="T26" fmla="*/ 0 w 128"/>
                <a:gd name="T27" fmla="*/ 117594 h 94"/>
                <a:gd name="T28" fmla="*/ 0 w 128"/>
                <a:gd name="T29" fmla="*/ 112403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4" y="0"/>
                  </a:lnTo>
                  <a:lnTo>
                    <a:pt x="44" y="69"/>
                  </a:lnTo>
                  <a:lnTo>
                    <a:pt x="45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8" y="94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91"/>
                  </a:lnTo>
                  <a:lnTo>
                    <a:pt x="1" y="89"/>
                  </a:lnTo>
                  <a:lnTo>
                    <a:pt x="0" y="88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gray">
            <a:xfrm>
              <a:off x="8250297" y="627991"/>
              <a:ext cx="65999" cy="15030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GB" noProof="0" dirty="0">
                <a:solidFill>
                  <a:schemeClr val="bg1"/>
                </a:solidFill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5" name="Freeform 6"/>
            <p:cNvSpPr>
              <a:spLocks noChangeArrowheads="1"/>
            </p:cNvSpPr>
            <p:nvPr/>
          </p:nvSpPr>
          <p:spPr bwMode="gray">
            <a:xfrm>
              <a:off x="7704000" y="627991"/>
              <a:ext cx="236536" cy="150304"/>
            </a:xfrm>
            <a:custGeom>
              <a:avLst/>
              <a:gdLst>
                <a:gd name="T0" fmla="*/ 0 w 156"/>
                <a:gd name="T1" fmla="*/ 10930 h 94"/>
                <a:gd name="T2" fmla="*/ 872 w 156"/>
                <a:gd name="T3" fmla="*/ 6798 h 94"/>
                <a:gd name="T4" fmla="*/ 872 w 156"/>
                <a:gd name="T5" fmla="*/ 4019 h 94"/>
                <a:gd name="T6" fmla="*/ 1873 w 156"/>
                <a:gd name="T7" fmla="*/ 2775 h 94"/>
                <a:gd name="T8" fmla="*/ 2745 w 156"/>
                <a:gd name="T9" fmla="*/ 1211 h 94"/>
                <a:gd name="T10" fmla="*/ 4894 w 156"/>
                <a:gd name="T11" fmla="*/ 1211 h 94"/>
                <a:gd name="T12" fmla="*/ 7768 w 156"/>
                <a:gd name="T13" fmla="*/ 0 h 94"/>
                <a:gd name="T14" fmla="*/ 148883 w 156"/>
                <a:gd name="T15" fmla="*/ 0 h 94"/>
                <a:gd name="T16" fmla="*/ 148883 w 156"/>
                <a:gd name="T17" fmla="*/ 28160 h 94"/>
                <a:gd name="T18" fmla="*/ 45739 w 156"/>
                <a:gd name="T19" fmla="*/ 28160 h 94"/>
                <a:gd name="T20" fmla="*/ 43866 w 156"/>
                <a:gd name="T21" fmla="*/ 29361 h 94"/>
                <a:gd name="T22" fmla="*/ 43866 w 156"/>
                <a:gd name="T23" fmla="*/ 30573 h 94"/>
                <a:gd name="T24" fmla="*/ 43866 w 156"/>
                <a:gd name="T25" fmla="*/ 46734 h 94"/>
                <a:gd name="T26" fmla="*/ 43866 w 156"/>
                <a:gd name="T27" fmla="*/ 47935 h 94"/>
                <a:gd name="T28" fmla="*/ 44747 w 156"/>
                <a:gd name="T29" fmla="*/ 49508 h 94"/>
                <a:gd name="T30" fmla="*/ 45739 w 156"/>
                <a:gd name="T31" fmla="*/ 49508 h 94"/>
                <a:gd name="T32" fmla="*/ 142988 w 156"/>
                <a:gd name="T33" fmla="*/ 49508 h 94"/>
                <a:gd name="T34" fmla="*/ 146702 w 156"/>
                <a:gd name="T35" fmla="*/ 50720 h 94"/>
                <a:gd name="T36" fmla="*/ 147605 w 156"/>
                <a:gd name="T37" fmla="*/ 50720 h 94"/>
                <a:gd name="T38" fmla="*/ 148883 w 156"/>
                <a:gd name="T39" fmla="*/ 51965 h 94"/>
                <a:gd name="T40" fmla="*/ 149853 w 156"/>
                <a:gd name="T41" fmla="*/ 53531 h 94"/>
                <a:gd name="T42" fmla="*/ 150724 w 156"/>
                <a:gd name="T43" fmla="*/ 55944 h 94"/>
                <a:gd name="T44" fmla="*/ 151628 w 156"/>
                <a:gd name="T45" fmla="*/ 60073 h 94"/>
                <a:gd name="T46" fmla="*/ 151628 w 156"/>
                <a:gd name="T47" fmla="*/ 113614 h 94"/>
                <a:gd name="T48" fmla="*/ 150724 w 156"/>
                <a:gd name="T49" fmla="*/ 117594 h 94"/>
                <a:gd name="T50" fmla="*/ 149853 w 156"/>
                <a:gd name="T51" fmla="*/ 118806 h 94"/>
                <a:gd name="T52" fmla="*/ 148883 w 156"/>
                <a:gd name="T53" fmla="*/ 121614 h 94"/>
                <a:gd name="T54" fmla="*/ 147605 w 156"/>
                <a:gd name="T55" fmla="*/ 122825 h 94"/>
                <a:gd name="T56" fmla="*/ 146702 w 156"/>
                <a:gd name="T57" fmla="*/ 122825 h 94"/>
                <a:gd name="T58" fmla="*/ 142988 w 156"/>
                <a:gd name="T59" fmla="*/ 125756 h 94"/>
                <a:gd name="T60" fmla="*/ 0 w 156"/>
                <a:gd name="T61" fmla="*/ 125756 h 94"/>
                <a:gd name="T62" fmla="*/ 0 w 156"/>
                <a:gd name="T63" fmla="*/ 97454 h 94"/>
                <a:gd name="T64" fmla="*/ 105017 w 156"/>
                <a:gd name="T65" fmla="*/ 97454 h 94"/>
                <a:gd name="T66" fmla="*/ 106881 w 156"/>
                <a:gd name="T67" fmla="*/ 95031 h 94"/>
                <a:gd name="T68" fmla="*/ 107762 w 156"/>
                <a:gd name="T69" fmla="*/ 95031 h 94"/>
                <a:gd name="T70" fmla="*/ 107762 w 156"/>
                <a:gd name="T71" fmla="*/ 92256 h 94"/>
                <a:gd name="T72" fmla="*/ 107762 w 156"/>
                <a:gd name="T73" fmla="*/ 79022 h 94"/>
                <a:gd name="T74" fmla="*/ 106881 w 156"/>
                <a:gd name="T75" fmla="*/ 76091 h 94"/>
                <a:gd name="T76" fmla="*/ 105017 w 156"/>
                <a:gd name="T77" fmla="*/ 76091 h 94"/>
                <a:gd name="T78" fmla="*/ 7768 w 156"/>
                <a:gd name="T79" fmla="*/ 76091 h 94"/>
                <a:gd name="T80" fmla="*/ 4894 w 156"/>
                <a:gd name="T81" fmla="*/ 74893 h 94"/>
                <a:gd name="T82" fmla="*/ 2745 w 156"/>
                <a:gd name="T83" fmla="*/ 74893 h 94"/>
                <a:gd name="T84" fmla="*/ 1873 w 156"/>
                <a:gd name="T85" fmla="*/ 73678 h 94"/>
                <a:gd name="T86" fmla="*/ 872 w 156"/>
                <a:gd name="T87" fmla="*/ 72105 h 94"/>
                <a:gd name="T88" fmla="*/ 872 w 156"/>
                <a:gd name="T89" fmla="*/ 69659 h 94"/>
                <a:gd name="T90" fmla="*/ 0 w 156"/>
                <a:gd name="T91" fmla="*/ 64096 h 94"/>
                <a:gd name="T92" fmla="*/ 0 w 156"/>
                <a:gd name="T93" fmla="*/ 10930 h 9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6"/>
                <a:gd name="T142" fmla="*/ 0 h 94"/>
                <a:gd name="T143" fmla="*/ 156 w 156"/>
                <a:gd name="T144" fmla="*/ 94 h 9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6" h="94">
                  <a:moveTo>
                    <a:pt x="0" y="8"/>
                  </a:move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5" y="1"/>
                  </a:lnTo>
                  <a:lnTo>
                    <a:pt x="8" y="0"/>
                  </a:lnTo>
                  <a:lnTo>
                    <a:pt x="153" y="0"/>
                  </a:lnTo>
                  <a:lnTo>
                    <a:pt x="153" y="21"/>
                  </a:lnTo>
                  <a:lnTo>
                    <a:pt x="47" y="21"/>
                  </a:lnTo>
                  <a:lnTo>
                    <a:pt x="45" y="22"/>
                  </a:lnTo>
                  <a:lnTo>
                    <a:pt x="45" y="23"/>
                  </a:lnTo>
                  <a:lnTo>
                    <a:pt x="45" y="35"/>
                  </a:lnTo>
                  <a:lnTo>
                    <a:pt x="45" y="36"/>
                  </a:lnTo>
                  <a:lnTo>
                    <a:pt x="46" y="37"/>
                  </a:lnTo>
                  <a:lnTo>
                    <a:pt x="47" y="37"/>
                  </a:lnTo>
                  <a:lnTo>
                    <a:pt x="147" y="37"/>
                  </a:lnTo>
                  <a:lnTo>
                    <a:pt x="151" y="38"/>
                  </a:lnTo>
                  <a:lnTo>
                    <a:pt x="152" y="38"/>
                  </a:lnTo>
                  <a:lnTo>
                    <a:pt x="153" y="39"/>
                  </a:lnTo>
                  <a:lnTo>
                    <a:pt x="154" y="40"/>
                  </a:lnTo>
                  <a:lnTo>
                    <a:pt x="155" y="42"/>
                  </a:lnTo>
                  <a:lnTo>
                    <a:pt x="156" y="45"/>
                  </a:lnTo>
                  <a:lnTo>
                    <a:pt x="156" y="85"/>
                  </a:lnTo>
                  <a:lnTo>
                    <a:pt x="155" y="88"/>
                  </a:lnTo>
                  <a:lnTo>
                    <a:pt x="154" y="89"/>
                  </a:lnTo>
                  <a:lnTo>
                    <a:pt x="153" y="91"/>
                  </a:lnTo>
                  <a:lnTo>
                    <a:pt x="152" y="92"/>
                  </a:lnTo>
                  <a:lnTo>
                    <a:pt x="151" y="92"/>
                  </a:lnTo>
                  <a:lnTo>
                    <a:pt x="147" y="94"/>
                  </a:lnTo>
                  <a:lnTo>
                    <a:pt x="0" y="94"/>
                  </a:lnTo>
                  <a:lnTo>
                    <a:pt x="0" y="73"/>
                  </a:lnTo>
                  <a:lnTo>
                    <a:pt x="108" y="73"/>
                  </a:lnTo>
                  <a:lnTo>
                    <a:pt x="110" y="71"/>
                  </a:lnTo>
                  <a:lnTo>
                    <a:pt x="111" y="71"/>
                  </a:lnTo>
                  <a:lnTo>
                    <a:pt x="111" y="69"/>
                  </a:lnTo>
                  <a:lnTo>
                    <a:pt x="111" y="59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8" y="57"/>
                  </a:lnTo>
                  <a:lnTo>
                    <a:pt x="5" y="56"/>
                  </a:lnTo>
                  <a:lnTo>
                    <a:pt x="3" y="56"/>
                  </a:lnTo>
                  <a:lnTo>
                    <a:pt x="2" y="55"/>
                  </a:lnTo>
                  <a:lnTo>
                    <a:pt x="1" y="54"/>
                  </a:lnTo>
                  <a:lnTo>
                    <a:pt x="1" y="52"/>
                  </a:lnTo>
                  <a:lnTo>
                    <a:pt x="0" y="4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6" name="Freeform 7"/>
            <p:cNvSpPr>
              <a:spLocks noChangeArrowheads="1"/>
            </p:cNvSpPr>
            <p:nvPr/>
          </p:nvSpPr>
          <p:spPr bwMode="gray">
            <a:xfrm>
              <a:off x="8593298" y="627991"/>
              <a:ext cx="194624" cy="150304"/>
            </a:xfrm>
            <a:custGeom>
              <a:avLst/>
              <a:gdLst>
                <a:gd name="T0" fmla="*/ 0 w 128"/>
                <a:gd name="T1" fmla="*/ 0 h 94"/>
                <a:gd name="T2" fmla="*/ 44459 w 128"/>
                <a:gd name="T3" fmla="*/ 0 h 94"/>
                <a:gd name="T4" fmla="*/ 44459 w 128"/>
                <a:gd name="T5" fmla="*/ 92256 h 94"/>
                <a:gd name="T6" fmla="*/ 45466 w 128"/>
                <a:gd name="T7" fmla="*/ 95031 h 94"/>
                <a:gd name="T8" fmla="*/ 45466 w 128"/>
                <a:gd name="T9" fmla="*/ 97454 h 94"/>
                <a:gd name="T10" fmla="*/ 46343 w 128"/>
                <a:gd name="T11" fmla="*/ 97454 h 94"/>
                <a:gd name="T12" fmla="*/ 126528 w 128"/>
                <a:gd name="T13" fmla="*/ 97454 h 94"/>
                <a:gd name="T14" fmla="*/ 126528 w 128"/>
                <a:gd name="T15" fmla="*/ 125756 h 94"/>
                <a:gd name="T16" fmla="*/ 8737 w 128"/>
                <a:gd name="T17" fmla="*/ 125756 h 94"/>
                <a:gd name="T18" fmla="*/ 5059 w 128"/>
                <a:gd name="T19" fmla="*/ 122825 h 94"/>
                <a:gd name="T20" fmla="*/ 4056 w 128"/>
                <a:gd name="T21" fmla="*/ 122825 h 94"/>
                <a:gd name="T22" fmla="*/ 2768 w 128"/>
                <a:gd name="T23" fmla="*/ 121614 h 94"/>
                <a:gd name="T24" fmla="*/ 1884 w 128"/>
                <a:gd name="T25" fmla="*/ 118806 h 94"/>
                <a:gd name="T26" fmla="*/ 877 w 128"/>
                <a:gd name="T27" fmla="*/ 117594 h 94"/>
                <a:gd name="T28" fmla="*/ 0 w 128"/>
                <a:gd name="T29" fmla="*/ 113614 h 94"/>
                <a:gd name="T30" fmla="*/ 0 w 128"/>
                <a:gd name="T31" fmla="*/ 0 h 9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8"/>
                <a:gd name="T49" fmla="*/ 0 h 94"/>
                <a:gd name="T50" fmla="*/ 128 w 128"/>
                <a:gd name="T51" fmla="*/ 94 h 9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8" h="94">
                  <a:moveTo>
                    <a:pt x="0" y="0"/>
                  </a:moveTo>
                  <a:lnTo>
                    <a:pt x="45" y="0"/>
                  </a:lnTo>
                  <a:lnTo>
                    <a:pt x="45" y="69"/>
                  </a:lnTo>
                  <a:lnTo>
                    <a:pt x="46" y="71"/>
                  </a:lnTo>
                  <a:lnTo>
                    <a:pt x="46" y="73"/>
                  </a:lnTo>
                  <a:lnTo>
                    <a:pt x="47" y="73"/>
                  </a:lnTo>
                  <a:lnTo>
                    <a:pt x="128" y="73"/>
                  </a:lnTo>
                  <a:lnTo>
                    <a:pt x="128" y="94"/>
                  </a:lnTo>
                  <a:lnTo>
                    <a:pt x="9" y="94"/>
                  </a:lnTo>
                  <a:lnTo>
                    <a:pt x="5" y="92"/>
                  </a:lnTo>
                  <a:lnTo>
                    <a:pt x="4" y="92"/>
                  </a:lnTo>
                  <a:lnTo>
                    <a:pt x="3" y="91"/>
                  </a:lnTo>
                  <a:lnTo>
                    <a:pt x="2" y="89"/>
                  </a:lnTo>
                  <a:lnTo>
                    <a:pt x="1" y="88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  <p:sp>
          <p:nvSpPr>
            <p:cNvPr id="17" name="Freeform 8"/>
            <p:cNvSpPr>
              <a:spLocks noChangeArrowheads="1"/>
            </p:cNvSpPr>
            <p:nvPr/>
          </p:nvSpPr>
          <p:spPr bwMode="gray">
            <a:xfrm>
              <a:off x="8006535" y="453600"/>
              <a:ext cx="476926" cy="115137"/>
            </a:xfrm>
            <a:custGeom>
              <a:avLst/>
              <a:gdLst>
                <a:gd name="T0" fmla="*/ 50209 w 314"/>
                <a:gd name="T1" fmla="*/ 0 h 71"/>
                <a:gd name="T2" fmla="*/ 308398 w 314"/>
                <a:gd name="T3" fmla="*/ 0 h 71"/>
                <a:gd name="T4" fmla="*/ 260474 w 314"/>
                <a:gd name="T5" fmla="*/ 103362 h 71"/>
                <a:gd name="T6" fmla="*/ 0 w 314"/>
                <a:gd name="T7" fmla="*/ 103362 h 71"/>
                <a:gd name="T8" fmla="*/ 50209 w 314"/>
                <a:gd name="T9" fmla="*/ 0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4"/>
                <a:gd name="T16" fmla="*/ 0 h 71"/>
                <a:gd name="T17" fmla="*/ 314 w 31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4" h="71">
                  <a:moveTo>
                    <a:pt x="51" y="0"/>
                  </a:moveTo>
                  <a:lnTo>
                    <a:pt x="314" y="0"/>
                  </a:lnTo>
                  <a:lnTo>
                    <a:pt x="265" y="71"/>
                  </a:lnTo>
                  <a:lnTo>
                    <a:pt x="0" y="7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 noProof="0" dirty="0"/>
            </a:p>
          </p:txBody>
        </p:sp>
      </p:grpSp>
      <p:pic>
        <p:nvPicPr>
          <p:cNvPr id="18" name="Bildplatzhalter 5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8227" t="220" r="-46363" b="-2408"/>
          <a:stretch/>
        </p:blipFill>
        <p:spPr>
          <a:xfrm>
            <a:off x="197268" y="3640066"/>
            <a:ext cx="1187775" cy="374428"/>
          </a:xfrm>
          <a:prstGeom prst="rect">
            <a:avLst/>
          </a:prstGeom>
        </p:spPr>
      </p:pic>
      <p:pic>
        <p:nvPicPr>
          <p:cNvPr id="19" name="Picture 2" descr="http://www.bbforktrucks.co.uk/images/hyster_leader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0" t="7638" r="50000" b="23053"/>
          <a:stretch/>
        </p:blipFill>
        <p:spPr bwMode="auto">
          <a:xfrm>
            <a:off x="403550" y="2609885"/>
            <a:ext cx="784074" cy="28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50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LANGUAGEID" val="1031"/>
  <p:tag name="THINKCELLUNDODONOTDELETE" val="0"/>
  <p:tag name="VCT_SHOW_CA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-BODYINDENTATION" val="0;0;0;0;0;14.88189;14.88189;29.76378;14.88189;29.76378;29.76378;44.64567;"/>
  <p:tag name="VCT-BULLETVISIBILITY" val="G  ****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VCT_Marker"/>
  <p:tag name="DATE" val="08/01/2017 13:06:53"/>
  <p:tag name="VCTMASTER" val="STILL_Folienlayout_16:9_DE_2015:"/>
  <p:tag name="VCT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heme/theme1.xml><?xml version="1.0" encoding="utf-8"?>
<a:theme xmlns:a="http://schemas.openxmlformats.org/drawingml/2006/main" name="STILL_Folienlayout_16:9_DE_2015:">
  <a:themeElements>
    <a:clrScheme name="STILL_Colors">
      <a:dk1>
        <a:srgbClr val="000000"/>
      </a:dk1>
      <a:lt1>
        <a:srgbClr val="FFFFFF"/>
      </a:lt1>
      <a:dk2>
        <a:srgbClr val="F86A16"/>
      </a:dk2>
      <a:lt2>
        <a:srgbClr val="E6E6E6"/>
      </a:lt2>
      <a:accent1>
        <a:srgbClr val="F96915"/>
      </a:accent1>
      <a:accent2>
        <a:srgbClr val="969492"/>
      </a:accent2>
      <a:accent3>
        <a:srgbClr val="CBC9C8"/>
      </a:accent3>
      <a:accent4>
        <a:srgbClr val="646568"/>
      </a:accent4>
      <a:accent5>
        <a:srgbClr val="72A677"/>
      </a:accent5>
      <a:accent6>
        <a:srgbClr val="547977"/>
      </a:accent6>
      <a:hlink>
        <a:srgbClr val="000000"/>
      </a:hlink>
      <a:folHlink>
        <a:srgbClr val="00000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</a:spDef>
    <a:lnDef>
      <a:spPr bwMode="auto">
        <a:noFill/>
        <a:ln w="317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solidFill>
          <a:schemeClr val="bg1"/>
        </a:solidFill>
        <a:ln w="12700" cmpd="sng">
          <a:noFill/>
        </a:ln>
      </a:spPr>
      <a:bodyPr wrap="square" lIns="36000" tIns="18000" rIns="36000" bIns="36000" rtlCol="0">
        <a:spAutoFit/>
      </a:bodyPr>
      <a:lstStyle>
        <a:defPPr>
          <a:defRPr sz="1400" b="0" dirty="0" err="1" smtClean="0">
            <a:solidFill>
              <a:schemeClr val="accent1"/>
            </a:solidFill>
            <a:latin typeface="+mn-lt"/>
          </a:defRPr>
        </a:defPPr>
      </a:lstStyle>
    </a:txDef>
  </a:objectDefaults>
  <a:extraClrSchemeLst>
    <a:extraClrScheme>
      <a:clrScheme name="STILL_Master_2010_de 1">
        <a:dk1>
          <a:srgbClr val="000000"/>
        </a:dk1>
        <a:lt1>
          <a:srgbClr val="FFFFFF"/>
        </a:lt1>
        <a:dk2>
          <a:srgbClr val="F96915"/>
        </a:dk2>
        <a:lt2>
          <a:srgbClr val="FFFFFF"/>
        </a:lt2>
        <a:accent1>
          <a:srgbClr val="302E2C"/>
        </a:accent1>
        <a:accent2>
          <a:srgbClr val="F96915"/>
        </a:accent2>
        <a:accent3>
          <a:srgbClr val="FFFFFF"/>
        </a:accent3>
        <a:accent4>
          <a:srgbClr val="000000"/>
        </a:accent4>
        <a:accent5>
          <a:srgbClr val="ADADAC"/>
        </a:accent5>
        <a:accent6>
          <a:srgbClr val="E25E12"/>
        </a:accent6>
        <a:hlink>
          <a:srgbClr val="969492"/>
        </a:hlink>
        <a:folHlink>
          <a:srgbClr val="CBC9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KION_PPT_Master_STILL_16-9_DE.potx" id="{1B73E91D-F14E-4780-B1F3-A5C0A8DE1962}" vid="{949DB478-CA08-48BB-99C0-6556D2041F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2877</Words>
  <Application>Microsoft Office PowerPoint</Application>
  <PresentationFormat>Personnalisé</PresentationFormat>
  <Paragraphs>625</Paragraphs>
  <Slides>50</Slides>
  <Notes>35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50</vt:i4>
      </vt:variant>
    </vt:vector>
  </HeadingPairs>
  <TitlesOfParts>
    <vt:vector size="52" baseType="lpstr">
      <vt:lpstr>STILL_Folienlayout_16:9_DE_2015:</vt:lpstr>
      <vt:lpstr>think-cell Folie</vt:lpstr>
      <vt:lpstr>Comparaison concurrentielle STILL RX 20-14C/-20PL</vt:lpstr>
      <vt:lpstr>Concurrents</vt:lpstr>
      <vt:lpstr>STILL RX 20-14C/ RX 20-20PL</vt:lpstr>
      <vt:lpstr>STILL RX 20-14C/ RX 20-20PL</vt:lpstr>
      <vt:lpstr>Caractéristiques techniques</vt:lpstr>
      <vt:lpstr>Caractéristiques techniques</vt:lpstr>
      <vt:lpstr>Caractéristiques techniques</vt:lpstr>
      <vt:lpstr>hauteur de levage</vt:lpstr>
      <vt:lpstr>Largeur de couloir de travail (palette longitudinale)</vt:lpstr>
      <vt:lpstr>Largeur de couloir de travail (palette longitudinale)</vt:lpstr>
      <vt:lpstr>Vitesse de levée</vt:lpstr>
      <vt:lpstr>Vitesse de translation</vt:lpstr>
      <vt:lpstr>Poste de conduite</vt:lpstr>
      <vt:lpstr>Visibilité à travers le mât</vt:lpstr>
      <vt:lpstr>Unité d'affichage et de commande/display</vt:lpstr>
      <vt:lpstr>Unité d'affichage et de commande/display</vt:lpstr>
      <vt:lpstr>Commande hydraulique</vt:lpstr>
      <vt:lpstr>Linde E16</vt:lpstr>
      <vt:lpstr>Linde E16</vt:lpstr>
      <vt:lpstr>Linde E16</vt:lpstr>
      <vt:lpstr>Linde E16</vt:lpstr>
      <vt:lpstr>Linde E16</vt:lpstr>
      <vt:lpstr>Diapositive 23</vt:lpstr>
      <vt:lpstr>Jungheinrich EFG 216 jusqu'à EFG 320 </vt:lpstr>
      <vt:lpstr>Jungheinrich EFG 216 jusqu'à EFG 320 </vt:lpstr>
      <vt:lpstr>Jungheinrich EFG 216 jusqu'à EFG 320 </vt:lpstr>
      <vt:lpstr>Jungheinrich EFG 216 jusqu'à EFG 320 </vt:lpstr>
      <vt:lpstr>Jungheinrich EFG 216 jusqu'à EFG 320 </vt:lpstr>
      <vt:lpstr>Diapositive 29</vt:lpstr>
      <vt:lpstr>Toyota Traigo 8FBE16T  </vt:lpstr>
      <vt:lpstr>Toyota Traigo 8FBE16T  </vt:lpstr>
      <vt:lpstr>Toyota Traigo 8FBE16T  </vt:lpstr>
      <vt:lpstr>Toyota Traigo 8FBE16T  </vt:lpstr>
      <vt:lpstr>Toyota Traigo 8FBE16T  </vt:lpstr>
      <vt:lpstr>Toyota Traigo 8FBE16T </vt:lpstr>
      <vt:lpstr>Toyota Traigo 8FBE16T  </vt:lpstr>
      <vt:lpstr>Toyota Traigo 8FBE16T  (2)</vt:lpstr>
      <vt:lpstr>Hyster J 1.60 XNT </vt:lpstr>
      <vt:lpstr>Hyster J 1.60 XNT </vt:lpstr>
      <vt:lpstr>Hyster J 1.60 XNT </vt:lpstr>
      <vt:lpstr> Hyster J 1.60 XNT </vt:lpstr>
      <vt:lpstr>Hyster J 1.60 XNT </vt:lpstr>
      <vt:lpstr>                                           STILL POINTS FORT</vt:lpstr>
      <vt:lpstr>                                           STILL POINTS FORT</vt:lpstr>
      <vt:lpstr>    STILL POINTS FORT</vt:lpstr>
      <vt:lpstr>    STILL POINTS FORT</vt:lpstr>
      <vt:lpstr>      STILL POINTS FORT</vt:lpstr>
      <vt:lpstr>    STILL POINTS FORT</vt:lpstr>
      <vt:lpstr>    STILL POINTS FORT</vt:lpstr>
      <vt:lpstr>    STILL POINTS FORT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2017-08-08T13:29:47Z</dcterms:created>
  <dcterms:modified xsi:type="dcterms:W3CDTF">2020-03-21T13:25:39Z</dcterms:modified>
</cp:coreProperties>
</file>